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8" r:id="rId3"/>
    <p:sldId id="289" r:id="rId4"/>
    <p:sldId id="290" r:id="rId5"/>
    <p:sldId id="299" r:id="rId6"/>
    <p:sldId id="294" r:id="rId7"/>
    <p:sldId id="297" r:id="rId8"/>
    <p:sldId id="298" r:id="rId9"/>
    <p:sldId id="292"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29"/>
    <p:restoredTop sz="96405"/>
  </p:normalViewPr>
  <p:slideViewPr>
    <p:cSldViewPr snapToGrid="0" snapToObjects="1">
      <p:cViewPr varScale="1">
        <p:scale>
          <a:sx n="131" d="100"/>
          <a:sy n="131" d="100"/>
        </p:scale>
        <p:origin x="52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879DDD-3657-4149-AEF6-1F5E41D7CBAA}" type="datetimeFigureOut">
              <a:t>7/12/21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C84C5B-354C-9B4F-9592-3345D1F4F40E}" type="slidenum">
              <a:t>‹#›</a:t>
            </a:fld>
            <a:endParaRPr lang="en-US"/>
          </a:p>
        </p:txBody>
      </p:sp>
    </p:spTree>
    <p:extLst>
      <p:ext uri="{BB962C8B-B14F-4D97-AF65-F5344CB8AC3E}">
        <p14:creationId xmlns:p14="http://schemas.microsoft.com/office/powerpoint/2010/main" val="13049109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F7BB168-AE35-454D-BAB4-E72E56652F3A}" type="slidenum">
              <a:rPr lang="en-US"/>
              <a:t>3</a:t>
            </a:fld>
            <a:endParaRPr lang="en-US"/>
          </a:p>
        </p:txBody>
      </p:sp>
    </p:spTree>
    <p:extLst>
      <p:ext uri="{BB962C8B-B14F-4D97-AF65-F5344CB8AC3E}">
        <p14:creationId xmlns:p14="http://schemas.microsoft.com/office/powerpoint/2010/main" val="2260741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F7BB168-AE35-454D-BAB4-E72E56652F3A}" type="slidenum">
              <a:rPr lang="en-US"/>
              <a:t>4</a:t>
            </a:fld>
            <a:endParaRPr lang="en-US"/>
          </a:p>
        </p:txBody>
      </p:sp>
    </p:spTree>
    <p:extLst>
      <p:ext uri="{BB962C8B-B14F-4D97-AF65-F5344CB8AC3E}">
        <p14:creationId xmlns:p14="http://schemas.microsoft.com/office/powerpoint/2010/main" val="4233370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7272E7B-1995-4F44-9EB7-992321B169DA}" type="slidenum">
              <a:t>9</a:t>
            </a:fld>
            <a:endParaRPr lang="en-US"/>
          </a:p>
        </p:txBody>
      </p:sp>
    </p:spTree>
    <p:extLst>
      <p:ext uri="{BB962C8B-B14F-4D97-AF65-F5344CB8AC3E}">
        <p14:creationId xmlns:p14="http://schemas.microsoft.com/office/powerpoint/2010/main" val="666301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7272E7B-1995-4F44-9EB7-992321B169DA}" type="slidenum">
              <a:t>10</a:t>
            </a:fld>
            <a:endParaRPr lang="en-US"/>
          </a:p>
        </p:txBody>
      </p:sp>
    </p:spTree>
    <p:extLst>
      <p:ext uri="{BB962C8B-B14F-4D97-AF65-F5344CB8AC3E}">
        <p14:creationId xmlns:p14="http://schemas.microsoft.com/office/powerpoint/2010/main" val="3760510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F24F9-05B5-9049-92DF-F8A54632B2A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B252676-FCCD-FC4A-8F43-94E60FB048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4E50E8E-D818-D649-8BBE-5C882887FA25}"/>
              </a:ext>
            </a:extLst>
          </p:cNvPr>
          <p:cNvSpPr>
            <a:spLocks noGrp="1"/>
          </p:cNvSpPr>
          <p:nvPr>
            <p:ph type="dt" sz="half" idx="10"/>
          </p:nvPr>
        </p:nvSpPr>
        <p:spPr/>
        <p:txBody>
          <a:bodyPr/>
          <a:lstStyle/>
          <a:p>
            <a:fld id="{80C20303-7B3A-9148-A05F-03EB6F67EE90}" type="datetimeFigureOut">
              <a:t>7/12/21</a:t>
            </a:fld>
            <a:endParaRPr lang="en-US"/>
          </a:p>
        </p:txBody>
      </p:sp>
      <p:sp>
        <p:nvSpPr>
          <p:cNvPr id="5" name="Footer Placeholder 4">
            <a:extLst>
              <a:ext uri="{FF2B5EF4-FFF2-40B4-BE49-F238E27FC236}">
                <a16:creationId xmlns:a16="http://schemas.microsoft.com/office/drawing/2014/main" id="{D75A3C8D-54CC-F446-BA2B-C356A2069F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4F1CA2-99DF-2B48-B493-4BC2ADB3FBB4}"/>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438949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C01FF-FDB0-6948-97F0-EDB108A450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8F68895-B486-C543-84ED-4FEEA62994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92666A-ED19-9C43-99D2-6316CF2CE78D}"/>
              </a:ext>
            </a:extLst>
          </p:cNvPr>
          <p:cNvSpPr>
            <a:spLocks noGrp="1"/>
          </p:cNvSpPr>
          <p:nvPr>
            <p:ph type="dt" sz="half" idx="10"/>
          </p:nvPr>
        </p:nvSpPr>
        <p:spPr/>
        <p:txBody>
          <a:bodyPr/>
          <a:lstStyle/>
          <a:p>
            <a:fld id="{80C20303-7B3A-9148-A05F-03EB6F67EE90}" type="datetimeFigureOut">
              <a:t>7/12/21</a:t>
            </a:fld>
            <a:endParaRPr lang="en-US"/>
          </a:p>
        </p:txBody>
      </p:sp>
      <p:sp>
        <p:nvSpPr>
          <p:cNvPr id="5" name="Footer Placeholder 4">
            <a:extLst>
              <a:ext uri="{FF2B5EF4-FFF2-40B4-BE49-F238E27FC236}">
                <a16:creationId xmlns:a16="http://schemas.microsoft.com/office/drawing/2014/main" id="{D80614F2-48D0-274E-868E-D5452F1155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D66314-67DB-2749-9576-5F290B7EAD00}"/>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1351796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6B56913-DBB2-D541-A044-3086E80015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4739D7-6B10-F140-B70F-3272336D3F3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984DA1-CB75-234E-949C-0C2CBDD0E26B}"/>
              </a:ext>
            </a:extLst>
          </p:cNvPr>
          <p:cNvSpPr>
            <a:spLocks noGrp="1"/>
          </p:cNvSpPr>
          <p:nvPr>
            <p:ph type="dt" sz="half" idx="10"/>
          </p:nvPr>
        </p:nvSpPr>
        <p:spPr/>
        <p:txBody>
          <a:bodyPr/>
          <a:lstStyle/>
          <a:p>
            <a:fld id="{80C20303-7B3A-9148-A05F-03EB6F67EE90}" type="datetimeFigureOut">
              <a:t>7/12/21</a:t>
            </a:fld>
            <a:endParaRPr lang="en-US"/>
          </a:p>
        </p:txBody>
      </p:sp>
      <p:sp>
        <p:nvSpPr>
          <p:cNvPr id="5" name="Footer Placeholder 4">
            <a:extLst>
              <a:ext uri="{FF2B5EF4-FFF2-40B4-BE49-F238E27FC236}">
                <a16:creationId xmlns:a16="http://schemas.microsoft.com/office/drawing/2014/main" id="{B52ED6C6-B7E3-7D4A-B2FF-27B2D0ADC5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72740E-0F98-4449-8146-D3324F38D3FB}"/>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253948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E2A4F-3072-E642-BC85-4A0B9A031C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7E02CD-039A-3141-880A-7BCF786821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79E61-03F0-354B-B61B-DED3333C1343}"/>
              </a:ext>
            </a:extLst>
          </p:cNvPr>
          <p:cNvSpPr>
            <a:spLocks noGrp="1"/>
          </p:cNvSpPr>
          <p:nvPr>
            <p:ph type="dt" sz="half" idx="10"/>
          </p:nvPr>
        </p:nvSpPr>
        <p:spPr/>
        <p:txBody>
          <a:bodyPr/>
          <a:lstStyle/>
          <a:p>
            <a:fld id="{80C20303-7B3A-9148-A05F-03EB6F67EE90}" type="datetimeFigureOut">
              <a:t>7/12/21</a:t>
            </a:fld>
            <a:endParaRPr lang="en-US"/>
          </a:p>
        </p:txBody>
      </p:sp>
      <p:sp>
        <p:nvSpPr>
          <p:cNvPr id="5" name="Footer Placeholder 4">
            <a:extLst>
              <a:ext uri="{FF2B5EF4-FFF2-40B4-BE49-F238E27FC236}">
                <a16:creationId xmlns:a16="http://schemas.microsoft.com/office/drawing/2014/main" id="{F2704902-D7D3-A844-9466-175A9C06E1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4F1CD0-6766-BD47-A79B-2038EF0CDF67}"/>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4052748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15646-8738-504A-8C89-96157F2A52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6B7342E-89E4-654C-9317-B3A5B4BDDC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A09879E-C09B-8349-A64C-0E62D7F38B35}"/>
              </a:ext>
            </a:extLst>
          </p:cNvPr>
          <p:cNvSpPr>
            <a:spLocks noGrp="1"/>
          </p:cNvSpPr>
          <p:nvPr>
            <p:ph type="dt" sz="half" idx="10"/>
          </p:nvPr>
        </p:nvSpPr>
        <p:spPr/>
        <p:txBody>
          <a:bodyPr/>
          <a:lstStyle/>
          <a:p>
            <a:fld id="{80C20303-7B3A-9148-A05F-03EB6F67EE90}" type="datetimeFigureOut">
              <a:t>7/12/21</a:t>
            </a:fld>
            <a:endParaRPr lang="en-US"/>
          </a:p>
        </p:txBody>
      </p:sp>
      <p:sp>
        <p:nvSpPr>
          <p:cNvPr id="5" name="Footer Placeholder 4">
            <a:extLst>
              <a:ext uri="{FF2B5EF4-FFF2-40B4-BE49-F238E27FC236}">
                <a16:creationId xmlns:a16="http://schemas.microsoft.com/office/drawing/2014/main" id="{DA6D4526-6F2E-0548-B4CC-54E2D044C5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7EAAB-EF10-4646-A757-FF225C71774E}"/>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2185633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8716C-0E3B-E64B-9B81-9532D8D90C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C9DA1B-3289-E641-A4F4-B7E08589C3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C9D77A-D3C3-5C48-8E16-61EEE78694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3E356AA-662E-3341-A97B-5D34A671AB3F}"/>
              </a:ext>
            </a:extLst>
          </p:cNvPr>
          <p:cNvSpPr>
            <a:spLocks noGrp="1"/>
          </p:cNvSpPr>
          <p:nvPr>
            <p:ph type="dt" sz="half" idx="10"/>
          </p:nvPr>
        </p:nvSpPr>
        <p:spPr/>
        <p:txBody>
          <a:bodyPr/>
          <a:lstStyle/>
          <a:p>
            <a:fld id="{80C20303-7B3A-9148-A05F-03EB6F67EE90}" type="datetimeFigureOut">
              <a:t>7/12/21</a:t>
            </a:fld>
            <a:endParaRPr lang="en-US"/>
          </a:p>
        </p:txBody>
      </p:sp>
      <p:sp>
        <p:nvSpPr>
          <p:cNvPr id="6" name="Footer Placeholder 5">
            <a:extLst>
              <a:ext uri="{FF2B5EF4-FFF2-40B4-BE49-F238E27FC236}">
                <a16:creationId xmlns:a16="http://schemas.microsoft.com/office/drawing/2014/main" id="{A4042190-C318-2B4C-AD93-538FD453E8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5441B6-B148-C043-9556-CD554309DE7C}"/>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1827313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F5EC0-076A-5F4F-9F2A-CEDE23E11B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0A74237-6562-2C4D-BD02-4879B1EA37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C163B5-5B77-5946-B349-47FCDD58851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FC3185D-2D14-5846-8EB4-5F2B93F702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1C7748-0324-404D-9211-4BDC54CDAE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5E7DD9C-F25C-FF42-B641-CD0BA4579970}"/>
              </a:ext>
            </a:extLst>
          </p:cNvPr>
          <p:cNvSpPr>
            <a:spLocks noGrp="1"/>
          </p:cNvSpPr>
          <p:nvPr>
            <p:ph type="dt" sz="half" idx="10"/>
          </p:nvPr>
        </p:nvSpPr>
        <p:spPr/>
        <p:txBody>
          <a:bodyPr/>
          <a:lstStyle/>
          <a:p>
            <a:fld id="{80C20303-7B3A-9148-A05F-03EB6F67EE90}" type="datetimeFigureOut">
              <a:t>7/12/21</a:t>
            </a:fld>
            <a:endParaRPr lang="en-US"/>
          </a:p>
        </p:txBody>
      </p:sp>
      <p:sp>
        <p:nvSpPr>
          <p:cNvPr id="8" name="Footer Placeholder 7">
            <a:extLst>
              <a:ext uri="{FF2B5EF4-FFF2-40B4-BE49-F238E27FC236}">
                <a16:creationId xmlns:a16="http://schemas.microsoft.com/office/drawing/2014/main" id="{8B79B508-17F5-DE45-ABB9-22340B0B95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31AE98-DC21-DF40-AEBE-2298D0CFE333}"/>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1156483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B770B-4198-3445-AE4B-1AACA479EE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86F3F1F-A06E-F44A-A059-A61F63FB8849}"/>
              </a:ext>
            </a:extLst>
          </p:cNvPr>
          <p:cNvSpPr>
            <a:spLocks noGrp="1"/>
          </p:cNvSpPr>
          <p:nvPr>
            <p:ph type="dt" sz="half" idx="10"/>
          </p:nvPr>
        </p:nvSpPr>
        <p:spPr/>
        <p:txBody>
          <a:bodyPr/>
          <a:lstStyle/>
          <a:p>
            <a:fld id="{80C20303-7B3A-9148-A05F-03EB6F67EE90}" type="datetimeFigureOut">
              <a:t>7/12/21</a:t>
            </a:fld>
            <a:endParaRPr lang="en-US"/>
          </a:p>
        </p:txBody>
      </p:sp>
      <p:sp>
        <p:nvSpPr>
          <p:cNvPr id="4" name="Footer Placeholder 3">
            <a:extLst>
              <a:ext uri="{FF2B5EF4-FFF2-40B4-BE49-F238E27FC236}">
                <a16:creationId xmlns:a16="http://schemas.microsoft.com/office/drawing/2014/main" id="{117D2BDF-B062-DE47-9B01-B78E0AFE73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0621DD-C454-AE4C-8C9F-8C117969893D}"/>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653311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8F20BF-26AE-7A44-A73F-3C7D05EA278F}"/>
              </a:ext>
            </a:extLst>
          </p:cNvPr>
          <p:cNvSpPr>
            <a:spLocks noGrp="1"/>
          </p:cNvSpPr>
          <p:nvPr>
            <p:ph type="dt" sz="half" idx="10"/>
          </p:nvPr>
        </p:nvSpPr>
        <p:spPr/>
        <p:txBody>
          <a:bodyPr/>
          <a:lstStyle/>
          <a:p>
            <a:fld id="{80C20303-7B3A-9148-A05F-03EB6F67EE90}" type="datetimeFigureOut">
              <a:t>7/12/21</a:t>
            </a:fld>
            <a:endParaRPr lang="en-US"/>
          </a:p>
        </p:txBody>
      </p:sp>
      <p:sp>
        <p:nvSpPr>
          <p:cNvPr id="3" name="Footer Placeholder 2">
            <a:extLst>
              <a:ext uri="{FF2B5EF4-FFF2-40B4-BE49-F238E27FC236}">
                <a16:creationId xmlns:a16="http://schemas.microsoft.com/office/drawing/2014/main" id="{868D2A45-FB09-DC4E-AB3E-4C89DD817C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2D1561-E1F7-D04C-B75C-F569F62252F3}"/>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2749427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2AF46-F2C9-5C43-865E-A2CFDF1A8B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20A6A0-15BC-104A-94D2-B9875EA2B9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69E8A5-96C4-D64A-AC6F-BABA6712AC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EF7053-BCC9-CC40-8636-B9248F44EC54}"/>
              </a:ext>
            </a:extLst>
          </p:cNvPr>
          <p:cNvSpPr>
            <a:spLocks noGrp="1"/>
          </p:cNvSpPr>
          <p:nvPr>
            <p:ph type="dt" sz="half" idx="10"/>
          </p:nvPr>
        </p:nvSpPr>
        <p:spPr/>
        <p:txBody>
          <a:bodyPr/>
          <a:lstStyle/>
          <a:p>
            <a:fld id="{80C20303-7B3A-9148-A05F-03EB6F67EE90}" type="datetimeFigureOut">
              <a:t>7/12/21</a:t>
            </a:fld>
            <a:endParaRPr lang="en-US"/>
          </a:p>
        </p:txBody>
      </p:sp>
      <p:sp>
        <p:nvSpPr>
          <p:cNvPr id="6" name="Footer Placeholder 5">
            <a:extLst>
              <a:ext uri="{FF2B5EF4-FFF2-40B4-BE49-F238E27FC236}">
                <a16:creationId xmlns:a16="http://schemas.microsoft.com/office/drawing/2014/main" id="{8DBF70A0-5ED2-6B46-BEF5-13BE2FADF5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87C78E-F80B-4A4F-A224-F13961FAB103}"/>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2983097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927C4-BC78-EF45-811A-FD9E63AB8C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7D99241-9D83-7248-A9A4-D360A801E8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F3BCBD-C609-8848-9971-767E39D3C4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3D4257-82D5-F643-A000-0FD37FF5DF1A}"/>
              </a:ext>
            </a:extLst>
          </p:cNvPr>
          <p:cNvSpPr>
            <a:spLocks noGrp="1"/>
          </p:cNvSpPr>
          <p:nvPr>
            <p:ph type="dt" sz="half" idx="10"/>
          </p:nvPr>
        </p:nvSpPr>
        <p:spPr/>
        <p:txBody>
          <a:bodyPr/>
          <a:lstStyle/>
          <a:p>
            <a:fld id="{80C20303-7B3A-9148-A05F-03EB6F67EE90}" type="datetimeFigureOut">
              <a:t>7/12/21</a:t>
            </a:fld>
            <a:endParaRPr lang="en-US"/>
          </a:p>
        </p:txBody>
      </p:sp>
      <p:sp>
        <p:nvSpPr>
          <p:cNvPr id="6" name="Footer Placeholder 5">
            <a:extLst>
              <a:ext uri="{FF2B5EF4-FFF2-40B4-BE49-F238E27FC236}">
                <a16:creationId xmlns:a16="http://schemas.microsoft.com/office/drawing/2014/main" id="{9787A3DD-D7BA-3449-B28C-A2E0321EC5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29AE78-1536-464C-8F61-3EB8E7AFB0C8}"/>
              </a:ext>
            </a:extLst>
          </p:cNvPr>
          <p:cNvSpPr>
            <a:spLocks noGrp="1"/>
          </p:cNvSpPr>
          <p:nvPr>
            <p:ph type="sldNum" sz="quarter" idx="12"/>
          </p:nvPr>
        </p:nvSpPr>
        <p:spPr/>
        <p:txBody>
          <a:bodyPr/>
          <a:lstStyle/>
          <a:p>
            <a:fld id="{3262E6FE-6B01-0A4B-ABD2-EEB763EBBCE9}" type="slidenum">
              <a:t>‹#›</a:t>
            </a:fld>
            <a:endParaRPr lang="en-US"/>
          </a:p>
        </p:txBody>
      </p:sp>
    </p:spTree>
    <p:extLst>
      <p:ext uri="{BB962C8B-B14F-4D97-AF65-F5344CB8AC3E}">
        <p14:creationId xmlns:p14="http://schemas.microsoft.com/office/powerpoint/2010/main" val="1734297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A19318-ADEB-564F-8215-0554ACB2363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16AC60A-1E0D-AA4A-9779-70F16ECC47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C3B5A9-2F00-8E4C-8554-D3C4065A62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C20303-7B3A-9148-A05F-03EB6F67EE90}" type="datetimeFigureOut">
              <a:t>7/12/21</a:t>
            </a:fld>
            <a:endParaRPr lang="en-US"/>
          </a:p>
        </p:txBody>
      </p:sp>
      <p:sp>
        <p:nvSpPr>
          <p:cNvPr id="5" name="Footer Placeholder 4">
            <a:extLst>
              <a:ext uri="{FF2B5EF4-FFF2-40B4-BE49-F238E27FC236}">
                <a16:creationId xmlns:a16="http://schemas.microsoft.com/office/drawing/2014/main" id="{BDD970D6-9EA8-9846-A80C-B8807EBB75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C00AD65-BF21-3D41-84E1-5E125396C5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62E6FE-6B01-0A4B-ABD2-EEB763EBBCE9}" type="slidenum">
              <a:t>‹#›</a:t>
            </a:fld>
            <a:endParaRPr lang="en-US"/>
          </a:p>
        </p:txBody>
      </p:sp>
    </p:spTree>
    <p:extLst>
      <p:ext uri="{BB962C8B-B14F-4D97-AF65-F5344CB8AC3E}">
        <p14:creationId xmlns:p14="http://schemas.microsoft.com/office/powerpoint/2010/main" val="4082964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jpl.nasa.gov/nspinto/rgb_fun/tree/development"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67ED2-E686-4444-936D-61411B7844E7}"/>
              </a:ext>
            </a:extLst>
          </p:cNvPr>
          <p:cNvSpPr>
            <a:spLocks noGrp="1"/>
          </p:cNvSpPr>
          <p:nvPr>
            <p:ph type="ctrTitle"/>
          </p:nvPr>
        </p:nvSpPr>
        <p:spPr>
          <a:xfrm>
            <a:off x="1352144" y="1258550"/>
            <a:ext cx="10074613" cy="2387600"/>
          </a:xfrm>
        </p:spPr>
        <p:txBody>
          <a:bodyPr/>
          <a:lstStyle/>
          <a:p>
            <a:r>
              <a:rPr lang="en-US">
                <a:latin typeface="Arial" panose="020B0604020202020204" pitchFamily="34" charset="0"/>
                <a:cs typeface="Arial" panose="020B0604020202020204" pitchFamily="34" charset="0"/>
              </a:rPr>
              <a:t>SAR Exploration Notebooks</a:t>
            </a:r>
          </a:p>
        </p:txBody>
      </p:sp>
    </p:spTree>
    <p:extLst>
      <p:ext uri="{BB962C8B-B14F-4D97-AF65-F5344CB8AC3E}">
        <p14:creationId xmlns:p14="http://schemas.microsoft.com/office/powerpoint/2010/main" val="3288973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F7C52-7765-9647-99AE-5E2BB9D561EA}"/>
              </a:ext>
            </a:extLst>
          </p:cNvPr>
          <p:cNvSpPr>
            <a:spLocks noGrp="1"/>
          </p:cNvSpPr>
          <p:nvPr>
            <p:ph type="title"/>
          </p:nvPr>
        </p:nvSpPr>
        <p:spPr>
          <a:xfrm>
            <a:off x="5576047" y="53791"/>
            <a:ext cx="6615953" cy="685800"/>
          </a:xfrm>
        </p:spPr>
        <p:txBody>
          <a:bodyPr>
            <a:normAutofit fontScale="90000"/>
          </a:bodyPr>
          <a:lstStyle/>
          <a:p>
            <a:r>
              <a:rPr lang="en-US">
                <a:latin typeface="Arial" panose="020B0604020202020204" pitchFamily="34" charset="0"/>
                <a:cs typeface="Arial" panose="020B0604020202020204" pitchFamily="34" charset="0"/>
              </a:rPr>
              <a:t>Example Notebook Layout</a:t>
            </a:r>
          </a:p>
        </p:txBody>
      </p:sp>
      <p:pic>
        <p:nvPicPr>
          <p:cNvPr id="4" name="Picture 3">
            <a:extLst>
              <a:ext uri="{FF2B5EF4-FFF2-40B4-BE49-F238E27FC236}">
                <a16:creationId xmlns:a16="http://schemas.microsoft.com/office/drawing/2014/main" id="{237D6B35-3C68-984C-B867-39770E8F4F75}"/>
              </a:ext>
            </a:extLst>
          </p:cNvPr>
          <p:cNvPicPr>
            <a:picLocks noChangeAspect="1"/>
          </p:cNvPicPr>
          <p:nvPr/>
        </p:nvPicPr>
        <p:blipFill rotWithShape="1">
          <a:blip r:embed="rId3"/>
          <a:srcRect b="34924"/>
          <a:stretch/>
        </p:blipFill>
        <p:spPr>
          <a:xfrm>
            <a:off x="1322030" y="228601"/>
            <a:ext cx="3736803" cy="2138083"/>
          </a:xfrm>
          <a:prstGeom prst="rect">
            <a:avLst/>
          </a:prstGeom>
        </p:spPr>
      </p:pic>
      <p:pic>
        <p:nvPicPr>
          <p:cNvPr id="8" name="Picture 7">
            <a:extLst>
              <a:ext uri="{FF2B5EF4-FFF2-40B4-BE49-F238E27FC236}">
                <a16:creationId xmlns:a16="http://schemas.microsoft.com/office/drawing/2014/main" id="{72AA5C34-A245-B443-AEF2-C07B1C8D3FD7}"/>
              </a:ext>
            </a:extLst>
          </p:cNvPr>
          <p:cNvPicPr>
            <a:picLocks noChangeAspect="1"/>
          </p:cNvPicPr>
          <p:nvPr/>
        </p:nvPicPr>
        <p:blipFill>
          <a:blip r:embed="rId4"/>
          <a:stretch>
            <a:fillRect/>
          </a:stretch>
        </p:blipFill>
        <p:spPr>
          <a:xfrm>
            <a:off x="1257611" y="2320518"/>
            <a:ext cx="3736803" cy="2678042"/>
          </a:xfrm>
          <a:prstGeom prst="rect">
            <a:avLst/>
          </a:prstGeom>
        </p:spPr>
      </p:pic>
      <p:pic>
        <p:nvPicPr>
          <p:cNvPr id="11" name="Picture 10">
            <a:extLst>
              <a:ext uri="{FF2B5EF4-FFF2-40B4-BE49-F238E27FC236}">
                <a16:creationId xmlns:a16="http://schemas.microsoft.com/office/drawing/2014/main" id="{7F0C8981-157E-4245-BA91-BE242C5999E2}"/>
              </a:ext>
            </a:extLst>
          </p:cNvPr>
          <p:cNvPicPr>
            <a:picLocks noChangeAspect="1"/>
          </p:cNvPicPr>
          <p:nvPr/>
        </p:nvPicPr>
        <p:blipFill rotWithShape="1">
          <a:blip r:embed="rId5"/>
          <a:srcRect l="3851" t="38436" r="7964" b="604"/>
          <a:stretch/>
        </p:blipFill>
        <p:spPr>
          <a:xfrm>
            <a:off x="1322030" y="5381306"/>
            <a:ext cx="3579662" cy="1382565"/>
          </a:xfrm>
          <a:prstGeom prst="rect">
            <a:avLst/>
          </a:prstGeom>
        </p:spPr>
      </p:pic>
      <p:pic>
        <p:nvPicPr>
          <p:cNvPr id="12" name="Picture 11">
            <a:extLst>
              <a:ext uri="{FF2B5EF4-FFF2-40B4-BE49-F238E27FC236}">
                <a16:creationId xmlns:a16="http://schemas.microsoft.com/office/drawing/2014/main" id="{8A26A467-9DCF-A648-B548-42B85265D37A}"/>
              </a:ext>
            </a:extLst>
          </p:cNvPr>
          <p:cNvPicPr>
            <a:picLocks noChangeAspect="1"/>
          </p:cNvPicPr>
          <p:nvPr/>
        </p:nvPicPr>
        <p:blipFill rotWithShape="1">
          <a:blip r:embed="rId5"/>
          <a:srcRect l="3851" t="-289" r="7964" b="81909"/>
          <a:stretch/>
        </p:blipFill>
        <p:spPr>
          <a:xfrm>
            <a:off x="1347517" y="4964447"/>
            <a:ext cx="3579662" cy="416859"/>
          </a:xfrm>
          <a:prstGeom prst="rect">
            <a:avLst/>
          </a:prstGeom>
        </p:spPr>
      </p:pic>
      <p:sp>
        <p:nvSpPr>
          <p:cNvPr id="14" name="TextBox 13">
            <a:extLst>
              <a:ext uri="{FF2B5EF4-FFF2-40B4-BE49-F238E27FC236}">
                <a16:creationId xmlns:a16="http://schemas.microsoft.com/office/drawing/2014/main" id="{E324A79F-8E02-3E49-BF7B-2C3A325E82A1}"/>
              </a:ext>
            </a:extLst>
          </p:cNvPr>
          <p:cNvSpPr txBox="1"/>
          <p:nvPr/>
        </p:nvSpPr>
        <p:spPr>
          <a:xfrm>
            <a:off x="5745070" y="843190"/>
            <a:ext cx="3576918" cy="1477328"/>
          </a:xfrm>
          <a:prstGeom prst="rect">
            <a:avLst/>
          </a:prstGeom>
          <a:noFill/>
        </p:spPr>
        <p:txBody>
          <a:bodyPr wrap="square" rtlCol="0">
            <a:spAutoFit/>
          </a:bodyPr>
          <a:lstStyle/>
          <a:p>
            <a:r>
              <a:rPr lang="en-US" b="1">
                <a:latin typeface="Arial" panose="020B0604020202020204" pitchFamily="34" charset="0"/>
                <a:cs typeface="Arial" panose="020B0604020202020204" pitchFamily="34" charset="0"/>
              </a:rPr>
              <a:t>Section 1: </a:t>
            </a:r>
            <a:r>
              <a:rPr lang="en-US">
                <a:latin typeface="Arial" panose="020B0604020202020204" pitchFamily="34" charset="0"/>
                <a:cs typeface="Arial" panose="020B0604020202020204" pitchFamily="34" charset="0"/>
              </a:rPr>
              <a:t>Describe general processing and visualization guidelines for the application. Provide links to relevant tutorials and resources.</a:t>
            </a:r>
          </a:p>
        </p:txBody>
      </p:sp>
      <p:sp>
        <p:nvSpPr>
          <p:cNvPr id="15" name="TextBox 14">
            <a:extLst>
              <a:ext uri="{FF2B5EF4-FFF2-40B4-BE49-F238E27FC236}">
                <a16:creationId xmlns:a16="http://schemas.microsoft.com/office/drawing/2014/main" id="{D57EBEAD-AB6C-6D47-B7B9-64ABDDB19DD9}"/>
              </a:ext>
            </a:extLst>
          </p:cNvPr>
          <p:cNvSpPr txBox="1"/>
          <p:nvPr/>
        </p:nvSpPr>
        <p:spPr>
          <a:xfrm>
            <a:off x="5745070" y="2665735"/>
            <a:ext cx="3605740" cy="1754326"/>
          </a:xfrm>
          <a:prstGeom prst="rect">
            <a:avLst/>
          </a:prstGeom>
          <a:noFill/>
        </p:spPr>
        <p:txBody>
          <a:bodyPr wrap="square" rtlCol="0">
            <a:spAutoFit/>
          </a:bodyPr>
          <a:lstStyle/>
          <a:p>
            <a:r>
              <a:rPr lang="en-US" b="1">
                <a:latin typeface="Arial" panose="020B0604020202020204" pitchFamily="34" charset="0"/>
                <a:cs typeface="Arial" panose="020B0604020202020204" pitchFamily="34" charset="0"/>
              </a:rPr>
              <a:t>Section 2: </a:t>
            </a:r>
            <a:r>
              <a:rPr lang="en-US">
                <a:latin typeface="Arial" panose="020B0604020202020204" pitchFamily="34" charset="0"/>
                <a:cs typeface="Arial" panose="020B0604020202020204" pitchFamily="34" charset="0"/>
              </a:rPr>
              <a:t>Introduce a SAR example and describe how to interpret and display. This shows an interactive map of UAVSAR acquistions during and post Hurricane Florence flooding.</a:t>
            </a:r>
          </a:p>
        </p:txBody>
      </p:sp>
      <p:sp>
        <p:nvSpPr>
          <p:cNvPr id="16" name="TextBox 15">
            <a:extLst>
              <a:ext uri="{FF2B5EF4-FFF2-40B4-BE49-F238E27FC236}">
                <a16:creationId xmlns:a16="http://schemas.microsoft.com/office/drawing/2014/main" id="{FDACB223-98B0-1946-BB2E-342556E2EDFD}"/>
              </a:ext>
            </a:extLst>
          </p:cNvPr>
          <p:cNvSpPr txBox="1"/>
          <p:nvPr/>
        </p:nvSpPr>
        <p:spPr>
          <a:xfrm>
            <a:off x="5745070" y="5087952"/>
            <a:ext cx="3736809" cy="1477328"/>
          </a:xfrm>
          <a:prstGeom prst="rect">
            <a:avLst/>
          </a:prstGeom>
          <a:noFill/>
        </p:spPr>
        <p:txBody>
          <a:bodyPr wrap="square" rtlCol="0">
            <a:spAutoFit/>
          </a:bodyPr>
          <a:lstStyle/>
          <a:p>
            <a:r>
              <a:rPr lang="en-US" b="1">
                <a:latin typeface="Arial" panose="020B0604020202020204" pitchFamily="34" charset="0"/>
                <a:cs typeface="Arial" panose="020B0604020202020204" pitchFamily="34" charset="0"/>
              </a:rPr>
              <a:t>Section 3: </a:t>
            </a:r>
            <a:r>
              <a:rPr lang="en-US">
                <a:latin typeface="Arial" panose="020B0604020202020204" pitchFamily="34" charset="0"/>
                <a:cs typeface="Arial" panose="020B0604020202020204" pitchFamily="34" charset="0"/>
              </a:rPr>
              <a:t>Elaborate on the  example. For this flooding example, we show a time series slideshow of the RGB images over a subset of the image.</a:t>
            </a:r>
          </a:p>
        </p:txBody>
      </p:sp>
      <p:cxnSp>
        <p:nvCxnSpPr>
          <p:cNvPr id="18" name="Straight Connector 17">
            <a:extLst>
              <a:ext uri="{FF2B5EF4-FFF2-40B4-BE49-F238E27FC236}">
                <a16:creationId xmlns:a16="http://schemas.microsoft.com/office/drawing/2014/main" id="{4707781E-1471-DC4B-9FBC-732C1C041C35}"/>
              </a:ext>
            </a:extLst>
          </p:cNvPr>
          <p:cNvCxnSpPr>
            <a:cxnSpLocks/>
          </p:cNvCxnSpPr>
          <p:nvPr/>
        </p:nvCxnSpPr>
        <p:spPr>
          <a:xfrm>
            <a:off x="0" y="2320518"/>
            <a:ext cx="121920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43B87C9-098D-5A43-9133-94DC937FF5AD}"/>
              </a:ext>
            </a:extLst>
          </p:cNvPr>
          <p:cNvCxnSpPr>
            <a:cxnSpLocks/>
          </p:cNvCxnSpPr>
          <p:nvPr/>
        </p:nvCxnSpPr>
        <p:spPr>
          <a:xfrm flipV="1">
            <a:off x="0" y="4964447"/>
            <a:ext cx="12192000" cy="34113"/>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5315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B1D36-B614-D44D-935A-9A51BA82F2AC}"/>
              </a:ext>
            </a:extLst>
          </p:cNvPr>
          <p:cNvSpPr>
            <a:spLocks noGrp="1"/>
          </p:cNvSpPr>
          <p:nvPr>
            <p:ph type="title"/>
          </p:nvPr>
        </p:nvSpPr>
        <p:spPr>
          <a:xfrm>
            <a:off x="240195" y="6672"/>
            <a:ext cx="10515600" cy="1325563"/>
          </a:xfrm>
        </p:spPr>
        <p:txBody>
          <a:bodyPr/>
          <a:lstStyle/>
          <a:p>
            <a:r>
              <a:rPr lang="en-US">
                <a:latin typeface="Arial" panose="020B0604020202020204" pitchFamily="34" charset="0"/>
                <a:cs typeface="Arial" panose="020B0604020202020204" pitchFamily="34" charset="0"/>
              </a:rPr>
              <a:t>SAR Exploration Notebooks</a:t>
            </a:r>
          </a:p>
        </p:txBody>
      </p:sp>
      <p:sp>
        <p:nvSpPr>
          <p:cNvPr id="4" name="TextBox 3">
            <a:extLst>
              <a:ext uri="{FF2B5EF4-FFF2-40B4-BE49-F238E27FC236}">
                <a16:creationId xmlns:a16="http://schemas.microsoft.com/office/drawing/2014/main" id="{5DF7F6D1-9937-CB46-8D6B-CB811D23DAB9}"/>
              </a:ext>
            </a:extLst>
          </p:cNvPr>
          <p:cNvSpPr txBox="1"/>
          <p:nvPr/>
        </p:nvSpPr>
        <p:spPr>
          <a:xfrm>
            <a:off x="240195" y="1256069"/>
            <a:ext cx="11711610" cy="4370427"/>
          </a:xfrm>
          <a:prstGeom prst="rect">
            <a:avLst/>
          </a:prstGeom>
          <a:noFill/>
        </p:spPr>
        <p:txBody>
          <a:bodyPr wrap="square" rtlCol="0">
            <a:spAutoFit/>
          </a:bodyPr>
          <a:lstStyle/>
          <a:p>
            <a:r>
              <a:rPr lang="en-US" sz="2200">
                <a:latin typeface="Arial" panose="020B0604020202020204" pitchFamily="34" charset="0"/>
                <a:cs typeface="Arial" panose="020B0604020202020204" pitchFamily="34" charset="0"/>
              </a:rPr>
              <a:t>There will be a Google Colab Notebook showing examples of data visualization and interpretation for each SAR application.</a:t>
            </a:r>
          </a:p>
          <a:p>
            <a:endParaRPr lang="en-US" sz="2200">
              <a:latin typeface="Arial" panose="020B0604020202020204" pitchFamily="34" charset="0"/>
              <a:cs typeface="Arial" panose="020B0604020202020204" pitchFamily="34" charset="0"/>
            </a:endParaRPr>
          </a:p>
          <a:p>
            <a:r>
              <a:rPr lang="en-US" sz="2200" b="1">
                <a:latin typeface="Arial" panose="020B0604020202020204" pitchFamily="34" charset="0"/>
                <a:cs typeface="Arial" panose="020B0604020202020204" pitchFamily="34" charset="0"/>
              </a:rPr>
              <a:t>Information included in the notebooks: </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Qualitative Browse Variables </a:t>
            </a:r>
            <a:r>
              <a:rPr lang="en-US" sz="2200">
                <a:solidFill>
                  <a:schemeClr val="bg2">
                    <a:lumMod val="50000"/>
                  </a:schemeClr>
                </a:solidFill>
                <a:latin typeface="Arial" panose="020B0604020202020204" pitchFamily="34" charset="0"/>
                <a:cs typeface="Arial" panose="020B0604020202020204" pitchFamily="34" charset="0"/>
              </a:rPr>
              <a:t>(How does the user know there is something in the image related to this purpose *before* they develop/implement any algorithms?)</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Useful SAR Wavelength(s)</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Useful Products </a:t>
            </a:r>
            <a:r>
              <a:rPr lang="en-US" sz="2200">
                <a:solidFill>
                  <a:schemeClr val="bg2">
                    <a:lumMod val="50000"/>
                  </a:schemeClr>
                </a:solidFill>
                <a:latin typeface="Arial" panose="020B0604020202020204" pitchFamily="34" charset="0"/>
                <a:cs typeface="Arial" panose="020B0604020202020204" pitchFamily="34" charset="0"/>
              </a:rPr>
              <a:t>(polarization, InSAR, coherence, etc.)</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Relevant SAR Sensors</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Instructions to View SAR data</a:t>
            </a:r>
            <a:r>
              <a:rPr lang="en-US" sz="2200">
                <a:solidFill>
                  <a:schemeClr val="bg2">
                    <a:lumMod val="50000"/>
                  </a:schemeClr>
                </a:solidFill>
                <a:latin typeface="Arial" panose="020B0604020202020204" pitchFamily="34" charset="0"/>
                <a:cs typeface="Arial" panose="020B0604020202020204" pitchFamily="34" charset="0"/>
              </a:rPr>
              <a:t>(RGB combo/gray scale)</a:t>
            </a:r>
          </a:p>
          <a:p>
            <a:pPr marL="285750" indent="-285750">
              <a:buFont typeface="Arial" panose="020B0604020202020204" pitchFamily="34" charset="0"/>
              <a:buChar char="•"/>
            </a:pPr>
            <a:r>
              <a:rPr lang="en-US" sz="2200">
                <a:latin typeface="Arial" panose="020B0604020202020204" pitchFamily="34" charset="0"/>
                <a:cs typeface="Arial" panose="020B0604020202020204" pitchFamily="34" charset="0"/>
              </a:rPr>
              <a:t>Interpretation </a:t>
            </a:r>
          </a:p>
          <a:p>
            <a:endParaRPr lang="en-US">
              <a:latin typeface="Arial" panose="020B0604020202020204" pitchFamily="34" charset="0"/>
              <a:cs typeface="Arial" panose="020B0604020202020204" pitchFamily="34" charset="0"/>
            </a:endParaRPr>
          </a:p>
          <a:p>
            <a:endParaRPr lang="en-US"/>
          </a:p>
        </p:txBody>
      </p:sp>
    </p:spTree>
    <p:extLst>
      <p:ext uri="{BB962C8B-B14F-4D97-AF65-F5344CB8AC3E}">
        <p14:creationId xmlns:p14="http://schemas.microsoft.com/office/powerpoint/2010/main" val="950744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17583-956C-4846-93C2-112FD589319C}"/>
              </a:ext>
            </a:extLst>
          </p:cNvPr>
          <p:cNvSpPr>
            <a:spLocks noGrp="1"/>
          </p:cNvSpPr>
          <p:nvPr>
            <p:ph type="title"/>
          </p:nvPr>
        </p:nvSpPr>
        <p:spPr>
          <a:xfrm>
            <a:off x="228599" y="114754"/>
            <a:ext cx="12271443" cy="1325563"/>
          </a:xfrm>
        </p:spPr>
        <p:txBody>
          <a:bodyPr>
            <a:normAutofit fontScale="90000"/>
          </a:bodyPr>
          <a:lstStyle/>
          <a:p>
            <a:r>
              <a:rPr lang="en-US">
                <a:latin typeface="Arial" panose="020B0604020202020204" pitchFamily="34" charset="0"/>
                <a:cs typeface="Arial" panose="020B0604020202020204" pitchFamily="34" charset="0"/>
              </a:rPr>
              <a:t>GitHub Repo: </a:t>
            </a:r>
            <a:r>
              <a:rPr lang="en-US" sz="2800">
                <a:latin typeface="Arial" panose="020B0604020202020204" pitchFamily="34" charset="0"/>
                <a:cs typeface="Arial" panose="020B0604020202020204" pitchFamily="34" charset="0"/>
                <a:hlinkClick r:id="rId3"/>
              </a:rPr>
              <a:t>https://github.jpl.nasa.gov/nspinto/rgb_fun/tree/development</a:t>
            </a:r>
            <a:r>
              <a:rPr lang="en-US" sz="2800">
                <a:latin typeface="Arial" panose="020B0604020202020204" pitchFamily="34" charset="0"/>
                <a:cs typeface="Arial" panose="020B0604020202020204" pitchFamily="34" charset="0"/>
              </a:rPr>
              <a:t> </a:t>
            </a:r>
            <a:br>
              <a:rPr lang="en-US"/>
            </a:br>
            <a:r>
              <a:rPr lang="en-US"/>
              <a:t> </a:t>
            </a:r>
          </a:p>
        </p:txBody>
      </p:sp>
      <p:sp>
        <p:nvSpPr>
          <p:cNvPr id="3" name="Content Placeholder 2">
            <a:extLst>
              <a:ext uri="{FF2B5EF4-FFF2-40B4-BE49-F238E27FC236}">
                <a16:creationId xmlns:a16="http://schemas.microsoft.com/office/drawing/2014/main" id="{A8DA0230-AB3D-0349-AE9F-FFABC5B210DE}"/>
              </a:ext>
            </a:extLst>
          </p:cNvPr>
          <p:cNvSpPr>
            <a:spLocks noGrp="1"/>
          </p:cNvSpPr>
          <p:nvPr>
            <p:ph idx="1"/>
          </p:nvPr>
        </p:nvSpPr>
        <p:spPr>
          <a:xfrm>
            <a:off x="304800" y="1118681"/>
            <a:ext cx="11493910" cy="5216805"/>
          </a:xfrm>
        </p:spPr>
        <p:txBody>
          <a:bodyPr>
            <a:normAutofit/>
          </a:bodyPr>
          <a:lstStyle/>
          <a:p>
            <a:r>
              <a:rPr lang="en-US">
                <a:latin typeface="Arial" panose="020B0604020202020204" pitchFamily="34" charset="0"/>
                <a:cs typeface="Arial" panose="020B0604020202020204" pitchFamily="34" charset="0"/>
              </a:rPr>
              <a:t>15 Folders – one for each SAR Application and one Template Folder</a:t>
            </a:r>
          </a:p>
          <a:p>
            <a:r>
              <a:rPr lang="en-US">
                <a:latin typeface="Arial" panose="020B0604020202020204" pitchFamily="34" charset="0"/>
                <a:cs typeface="Arial" panose="020B0604020202020204" pitchFamily="34" charset="0"/>
              </a:rPr>
              <a:t>Template Folder:</a:t>
            </a:r>
          </a:p>
          <a:p>
            <a:pPr lvl="1"/>
            <a:r>
              <a:rPr lang="en-US">
                <a:latin typeface="Arial" panose="020B0604020202020204" pitchFamily="34" charset="0"/>
                <a:cs typeface="Arial" panose="020B0604020202020204" pitchFamily="34" charset="0"/>
              </a:rPr>
              <a:t>Jupyter Notebook template</a:t>
            </a:r>
          </a:p>
          <a:p>
            <a:pPr marL="0" indent="0">
              <a:buNone/>
            </a:pPr>
            <a:r>
              <a:rPr lang="en-US">
                <a:latin typeface="Arial" panose="020B0604020202020204" pitchFamily="34" charset="0"/>
                <a:cs typeface="Arial" panose="020B0604020202020204" pitchFamily="34" charset="0"/>
              </a:rPr>
              <a:t>In each application folder:</a:t>
            </a:r>
          </a:p>
          <a:p>
            <a:pPr lvl="1"/>
            <a:r>
              <a:rPr lang="en-US">
                <a:latin typeface="Arial" panose="020B0604020202020204" pitchFamily="34" charset="0"/>
                <a:cs typeface="Arial" panose="020B0604020202020204" pitchFamily="34" charset="0"/>
              </a:rPr>
              <a:t>*.ipynb</a:t>
            </a:r>
          </a:p>
          <a:p>
            <a:pPr lvl="2"/>
            <a:r>
              <a:rPr lang="en-US">
                <a:latin typeface="Arial" panose="020B0604020202020204" pitchFamily="34" charset="0"/>
                <a:cs typeface="Arial" panose="020B0604020202020204" pitchFamily="34" charset="0"/>
              </a:rPr>
              <a:t>Jupyter Notebook that reads in and creates RGB or performs other simple analyses</a:t>
            </a:r>
          </a:p>
          <a:p>
            <a:pPr lvl="2"/>
            <a:r>
              <a:rPr lang="en-US">
                <a:latin typeface="Arial" panose="020B0604020202020204" pitchFamily="34" charset="0"/>
                <a:cs typeface="Arial" panose="020B0604020202020204" pitchFamily="34" charset="0"/>
              </a:rPr>
              <a:t>Includes descriptions of SAR products and interpretations</a:t>
            </a:r>
          </a:p>
          <a:p>
            <a:pPr lvl="1"/>
            <a:r>
              <a:rPr lang="en-US">
                <a:latin typeface="Arial" panose="020B0604020202020204" pitchFamily="34" charset="0"/>
                <a:cs typeface="Arial" panose="020B0604020202020204" pitchFamily="34" charset="0"/>
              </a:rPr>
              <a:t>uavsar_data folder</a:t>
            </a:r>
          </a:p>
          <a:p>
            <a:pPr lvl="2"/>
            <a:r>
              <a:rPr lang="en-US">
                <a:latin typeface="Arial" panose="020B0604020202020204" pitchFamily="34" charset="0"/>
                <a:cs typeface="Arial" panose="020B0604020202020204" pitchFamily="34" charset="0"/>
              </a:rPr>
              <a:t>Folder containing UAVSAR geotiffs cropped to areas of interest</a:t>
            </a:r>
          </a:p>
          <a:p>
            <a:pPr lvl="1"/>
            <a:r>
              <a:rPr lang="en-US">
                <a:latin typeface="Arial" panose="020B0604020202020204" pitchFamily="34" charset="0"/>
                <a:cs typeface="Arial" panose="020B0604020202020204" pitchFamily="34" charset="0"/>
              </a:rPr>
              <a:t>Pictures folder </a:t>
            </a:r>
          </a:p>
          <a:p>
            <a:pPr lvl="2"/>
            <a:r>
              <a:rPr lang="en-US">
                <a:latin typeface="Arial" panose="020B0604020202020204" pitchFamily="34" charset="0"/>
                <a:cs typeface="Arial" panose="020B0604020202020204" pitchFamily="34" charset="0"/>
              </a:rPr>
              <a:t>Pictures included in the notebooks</a:t>
            </a:r>
          </a:p>
          <a:p>
            <a:pPr lvl="1"/>
            <a:r>
              <a:rPr lang="en-US">
                <a:latin typeface="Arial" panose="020B0604020202020204" pitchFamily="34" charset="0"/>
                <a:cs typeface="Arial" panose="020B0604020202020204" pitchFamily="34" charset="0"/>
              </a:rPr>
              <a:t>Tiles folder </a:t>
            </a:r>
          </a:p>
          <a:p>
            <a:pPr lvl="2"/>
            <a:r>
              <a:rPr lang="en-US">
                <a:latin typeface="Arial" panose="020B0604020202020204" pitchFamily="34" charset="0"/>
                <a:cs typeface="Arial" panose="020B0604020202020204" pitchFamily="34" charset="0"/>
              </a:rPr>
              <a:t>Image tiles for the interactive maps are stored in these folders</a:t>
            </a:r>
          </a:p>
        </p:txBody>
      </p:sp>
    </p:spTree>
    <p:extLst>
      <p:ext uri="{BB962C8B-B14F-4D97-AF65-F5344CB8AC3E}">
        <p14:creationId xmlns:p14="http://schemas.microsoft.com/office/powerpoint/2010/main" val="3055178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E4A25644-F590-3C49-B29F-23F70A890A25}"/>
              </a:ext>
            </a:extLst>
          </p:cNvPr>
          <p:cNvGraphicFramePr>
            <a:graphicFrameLocks noGrp="1"/>
          </p:cNvGraphicFramePr>
          <p:nvPr>
            <p:extLst>
              <p:ext uri="{D42A27DB-BD31-4B8C-83A1-F6EECF244321}">
                <p14:modId xmlns:p14="http://schemas.microsoft.com/office/powerpoint/2010/main" val="988710089"/>
              </p:ext>
            </p:extLst>
          </p:nvPr>
        </p:nvGraphicFramePr>
        <p:xfrm>
          <a:off x="544548" y="176452"/>
          <a:ext cx="10870703" cy="6607808"/>
        </p:xfrm>
        <a:graphic>
          <a:graphicData uri="http://schemas.openxmlformats.org/drawingml/2006/table">
            <a:tbl>
              <a:tblPr firstRow="1" bandRow="1">
                <a:tableStyleId>{5C22544A-7EE6-4342-B048-85BDC9FD1C3A}</a:tableStyleId>
              </a:tblPr>
              <a:tblGrid>
                <a:gridCol w="545072">
                  <a:extLst>
                    <a:ext uri="{9D8B030D-6E8A-4147-A177-3AD203B41FA5}">
                      <a16:colId xmlns:a16="http://schemas.microsoft.com/office/drawing/2014/main" val="3977095051"/>
                    </a:ext>
                  </a:extLst>
                </a:gridCol>
                <a:gridCol w="2991908">
                  <a:extLst>
                    <a:ext uri="{9D8B030D-6E8A-4147-A177-3AD203B41FA5}">
                      <a16:colId xmlns:a16="http://schemas.microsoft.com/office/drawing/2014/main" val="3069412415"/>
                    </a:ext>
                  </a:extLst>
                </a:gridCol>
                <a:gridCol w="3937820">
                  <a:extLst>
                    <a:ext uri="{9D8B030D-6E8A-4147-A177-3AD203B41FA5}">
                      <a16:colId xmlns:a16="http://schemas.microsoft.com/office/drawing/2014/main" val="970223404"/>
                    </a:ext>
                  </a:extLst>
                </a:gridCol>
                <a:gridCol w="3395903">
                  <a:extLst>
                    <a:ext uri="{9D8B030D-6E8A-4147-A177-3AD203B41FA5}">
                      <a16:colId xmlns:a16="http://schemas.microsoft.com/office/drawing/2014/main" val="4145925390"/>
                    </a:ext>
                  </a:extLst>
                </a:gridCol>
              </a:tblGrid>
              <a:tr h="400398">
                <a:tc>
                  <a:txBody>
                    <a:bodyPr/>
                    <a:lstStyle/>
                    <a:p>
                      <a:pPr algn="ctr"/>
                      <a:r>
                        <a:rPr lang="en-US" sz="2000">
                          <a:latin typeface="Arial" panose="020B0604020202020204" pitchFamily="34" charset="0"/>
                          <a:cs typeface="Arial" panose="020B0604020202020204" pitchFamily="34" charset="0"/>
                        </a:rPr>
                        <a:t>#</a:t>
                      </a:r>
                    </a:p>
                  </a:txBody>
                  <a:tcPr/>
                </a:tc>
                <a:tc>
                  <a:txBody>
                    <a:bodyPr/>
                    <a:lstStyle/>
                    <a:p>
                      <a:pPr algn="ctr"/>
                      <a:r>
                        <a:rPr lang="en-US" sz="2000">
                          <a:latin typeface="Arial" panose="020B0604020202020204" pitchFamily="34" charset="0"/>
                          <a:cs typeface="Arial" panose="020B0604020202020204" pitchFamily="34" charset="0"/>
                        </a:rPr>
                        <a:t>SAR Application</a:t>
                      </a:r>
                    </a:p>
                  </a:txBody>
                  <a:tcPr/>
                </a:tc>
                <a:tc>
                  <a:txBody>
                    <a:bodyPr/>
                    <a:lstStyle/>
                    <a:p>
                      <a:pPr algn="ctr"/>
                      <a:r>
                        <a:rPr lang="en-US" sz="2000">
                          <a:latin typeface="Arial" panose="020B0604020202020204" pitchFamily="34" charset="0"/>
                          <a:cs typeface="Arial" panose="020B0604020202020204" pitchFamily="34" charset="0"/>
                        </a:rPr>
                        <a:t>UAVSAR Example</a:t>
                      </a:r>
                    </a:p>
                  </a:txBody>
                  <a:tcPr/>
                </a:tc>
                <a:tc>
                  <a:txBody>
                    <a:bodyPr/>
                    <a:lstStyle/>
                    <a:p>
                      <a:pPr algn="ctr"/>
                      <a:r>
                        <a:rPr lang="en-US" sz="2000">
                          <a:latin typeface="Arial" panose="020B0604020202020204" pitchFamily="34" charset="0"/>
                          <a:cs typeface="Arial" panose="020B0604020202020204" pitchFamily="34" charset="0"/>
                        </a:rPr>
                        <a:t>Products</a:t>
                      </a:r>
                    </a:p>
                  </a:txBody>
                  <a:tcPr/>
                </a:tc>
                <a:extLst>
                  <a:ext uri="{0D108BD9-81ED-4DB2-BD59-A6C34878D82A}">
                    <a16:rowId xmlns:a16="http://schemas.microsoft.com/office/drawing/2014/main" val="3679500431"/>
                  </a:ext>
                </a:extLst>
              </a:tr>
              <a:tr h="382667">
                <a:tc>
                  <a:txBody>
                    <a:bodyPr/>
                    <a:lstStyle/>
                    <a:p>
                      <a:r>
                        <a:rPr lang="en-US" sz="1300" b="0">
                          <a:solidFill>
                            <a:schemeClr val="tx1"/>
                          </a:solidFill>
                          <a:latin typeface="Arial" panose="020B0604020202020204" pitchFamily="34" charset="0"/>
                          <a:cs typeface="Arial" panose="020B0604020202020204" pitchFamily="34" charset="0"/>
                        </a:rPr>
                        <a:t>1</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RGB</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Creating RGB Composite and Image Stretching</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HH, HV, VV </a:t>
                      </a:r>
                    </a:p>
                  </a:txBody>
                  <a:tcPr>
                    <a:solidFill>
                      <a:schemeClr val="accent1">
                        <a:lumMod val="20000"/>
                        <a:lumOff val="80000"/>
                      </a:schemeClr>
                    </a:solidFill>
                  </a:tcPr>
                </a:tc>
                <a:extLst>
                  <a:ext uri="{0D108BD9-81ED-4DB2-BD59-A6C34878D82A}">
                    <a16:rowId xmlns:a16="http://schemas.microsoft.com/office/drawing/2014/main" val="2288547497"/>
                  </a:ext>
                </a:extLst>
              </a:tr>
              <a:tr h="382667">
                <a:tc>
                  <a:txBody>
                    <a:bodyPr/>
                    <a:lstStyle/>
                    <a:p>
                      <a:r>
                        <a:rPr lang="en-US" sz="1300" b="0">
                          <a:solidFill>
                            <a:schemeClr val="tx1"/>
                          </a:solidFill>
                          <a:latin typeface="Arial" panose="020B0604020202020204" pitchFamily="34" charset="0"/>
                          <a:cs typeface="Arial" panose="020B0604020202020204" pitchFamily="34" charset="0"/>
                        </a:rPr>
                        <a:t>2</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Biomass</a:t>
                      </a:r>
                    </a:p>
                  </a:txBody>
                  <a:tcPr>
                    <a:solidFill>
                      <a:schemeClr val="accent1">
                        <a:lumMod val="20000"/>
                        <a:lumOff val="80000"/>
                      </a:schemeClr>
                    </a:solidFill>
                  </a:tcPr>
                </a:tc>
                <a:tc>
                  <a:txBody>
                    <a:bodyPr/>
                    <a:lstStyle/>
                    <a:p>
                      <a:r>
                        <a:rPr lang="en-US" sz="1300" b="0">
                          <a:solidFill>
                            <a:schemeClr val="tx1"/>
                          </a:solidFill>
                          <a:latin typeface="Arial" panose="020B0604020202020204" pitchFamily="34" charset="0"/>
                          <a:cs typeface="Arial" panose="020B0604020202020204" pitchFamily="34" charset="0"/>
                        </a:rPr>
                        <a:t>San Gabriel Mountains Station Fire</a:t>
                      </a:r>
                    </a:p>
                  </a:txBody>
                  <a:tcPr>
                    <a:solidFill>
                      <a:schemeClr val="accent1">
                        <a:lumMod val="20000"/>
                        <a:lumOff val="80000"/>
                      </a:schemeClr>
                    </a:solidFill>
                  </a:tcPr>
                </a:tc>
                <a:tc>
                  <a:txBody>
                    <a:bodyPr/>
                    <a:lstStyle/>
                    <a:p>
                      <a:r>
                        <a:rPr lang="en-US" sz="1300" b="0">
                          <a:solidFill>
                            <a:schemeClr val="tx1"/>
                          </a:solidFill>
                          <a:latin typeface="Arial" panose="020B0604020202020204" pitchFamily="34" charset="0"/>
                          <a:cs typeface="Arial" panose="020B0604020202020204" pitchFamily="34" charset="0"/>
                        </a:rPr>
                        <a:t>HV Ratio, Radar Vegetation Index (RVI), RGB Multi-Temporal Composite</a:t>
                      </a:r>
                    </a:p>
                  </a:txBody>
                  <a:tcPr>
                    <a:solidFill>
                      <a:schemeClr val="accent1">
                        <a:lumMod val="20000"/>
                        <a:lumOff val="80000"/>
                      </a:schemeClr>
                    </a:solidFill>
                  </a:tcPr>
                </a:tc>
                <a:extLst>
                  <a:ext uri="{0D108BD9-81ED-4DB2-BD59-A6C34878D82A}">
                    <a16:rowId xmlns:a16="http://schemas.microsoft.com/office/drawing/2014/main" val="2360816044"/>
                  </a:ext>
                </a:extLst>
              </a:tr>
              <a:tr h="382667">
                <a:tc>
                  <a:txBody>
                    <a:bodyPr/>
                    <a:lstStyle/>
                    <a:p>
                      <a:r>
                        <a:rPr lang="en-US" sz="1300" b="0">
                          <a:solidFill>
                            <a:schemeClr val="tx1"/>
                          </a:solidFill>
                          <a:latin typeface="Arial" panose="020B0604020202020204" pitchFamily="34" charset="0"/>
                          <a:cs typeface="Arial" panose="020B0604020202020204" pitchFamily="34" charset="0"/>
                        </a:rPr>
                        <a:t>3</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Crop Classification</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Central Valley-San Joaquin Agriculture</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HV Backscatter Time Series</a:t>
                      </a:r>
                    </a:p>
                  </a:txBody>
                  <a:tcPr>
                    <a:solidFill>
                      <a:schemeClr val="accent1">
                        <a:lumMod val="20000"/>
                        <a:lumOff val="80000"/>
                      </a:schemeClr>
                    </a:solidFill>
                  </a:tcPr>
                </a:tc>
                <a:extLst>
                  <a:ext uri="{0D108BD9-81ED-4DB2-BD59-A6C34878D82A}">
                    <a16:rowId xmlns:a16="http://schemas.microsoft.com/office/drawing/2014/main" val="3375705929"/>
                  </a:ext>
                </a:extLst>
              </a:tr>
              <a:tr h="382667">
                <a:tc>
                  <a:txBody>
                    <a:bodyPr/>
                    <a:lstStyle/>
                    <a:p>
                      <a:r>
                        <a:rPr lang="en-US" sz="1300" b="0">
                          <a:solidFill>
                            <a:schemeClr val="tx1"/>
                          </a:solidFill>
                          <a:latin typeface="Arial" panose="020B0604020202020204" pitchFamily="34" charset="0"/>
                          <a:cs typeface="Arial" panose="020B0604020202020204" pitchFamily="34" charset="0"/>
                        </a:rPr>
                        <a:t>4</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Fire </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Los Angeles La Tuna Fire visualization, Thomas Fire Coherence</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RGB, Coherence</a:t>
                      </a:r>
                    </a:p>
                  </a:txBody>
                  <a:tcPr>
                    <a:solidFill>
                      <a:schemeClr val="accent1">
                        <a:lumMod val="20000"/>
                        <a:lumOff val="80000"/>
                      </a:schemeClr>
                    </a:solidFill>
                  </a:tcPr>
                </a:tc>
                <a:extLst>
                  <a:ext uri="{0D108BD9-81ED-4DB2-BD59-A6C34878D82A}">
                    <a16:rowId xmlns:a16="http://schemas.microsoft.com/office/drawing/2014/main" val="4139870433"/>
                  </a:ext>
                </a:extLst>
              </a:tr>
              <a:tr h="382667">
                <a:tc>
                  <a:txBody>
                    <a:bodyPr/>
                    <a:lstStyle/>
                    <a:p>
                      <a:r>
                        <a:rPr lang="en-US" sz="1300" b="0">
                          <a:solidFill>
                            <a:schemeClr val="tx1"/>
                          </a:solidFill>
                          <a:latin typeface="Arial" panose="020B0604020202020204" pitchFamily="34" charset="0"/>
                          <a:cs typeface="Arial" panose="020B0604020202020204" pitchFamily="34" charset="0"/>
                        </a:rPr>
                        <a:t>5</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Fire Data</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Los Angeles La Tuna Fire</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HV Transects, HV Time Series</a:t>
                      </a:r>
                    </a:p>
                  </a:txBody>
                  <a:tcPr>
                    <a:solidFill>
                      <a:schemeClr val="accent1">
                        <a:lumMod val="20000"/>
                        <a:lumOff val="80000"/>
                      </a:schemeClr>
                    </a:solidFill>
                  </a:tcPr>
                </a:tc>
                <a:extLst>
                  <a:ext uri="{0D108BD9-81ED-4DB2-BD59-A6C34878D82A}">
                    <a16:rowId xmlns:a16="http://schemas.microsoft.com/office/drawing/2014/main" val="1986939659"/>
                  </a:ext>
                </a:extLst>
              </a:tr>
              <a:tr h="382667">
                <a:tc>
                  <a:txBody>
                    <a:bodyPr/>
                    <a:lstStyle/>
                    <a:p>
                      <a:r>
                        <a:rPr lang="en-US" sz="1300" b="0">
                          <a:solidFill>
                            <a:schemeClr val="tx1"/>
                          </a:solidFill>
                          <a:latin typeface="Arial" panose="020B0604020202020204" pitchFamily="34" charset="0"/>
                          <a:cs typeface="Arial" panose="020B0604020202020204" pitchFamily="34" charset="0"/>
                        </a:rPr>
                        <a:t>6</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Flood</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Hurricane Florence</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RGB, Coherence</a:t>
                      </a:r>
                    </a:p>
                  </a:txBody>
                  <a:tcPr>
                    <a:solidFill>
                      <a:schemeClr val="accent1">
                        <a:lumMod val="20000"/>
                        <a:lumOff val="80000"/>
                      </a:schemeClr>
                    </a:solidFill>
                  </a:tcPr>
                </a:tc>
                <a:extLst>
                  <a:ext uri="{0D108BD9-81ED-4DB2-BD59-A6C34878D82A}">
                    <a16:rowId xmlns:a16="http://schemas.microsoft.com/office/drawing/2014/main" val="708976646"/>
                  </a:ext>
                </a:extLst>
              </a:tr>
              <a:tr h="382667">
                <a:tc>
                  <a:txBody>
                    <a:bodyPr/>
                    <a:lstStyle/>
                    <a:p>
                      <a:r>
                        <a:rPr lang="en-US" sz="1300" b="0">
                          <a:solidFill>
                            <a:schemeClr val="tx1"/>
                          </a:solidFill>
                          <a:latin typeface="Arial" panose="020B0604020202020204" pitchFamily="34" charset="0"/>
                          <a:cs typeface="Arial" panose="020B0604020202020204" pitchFamily="34" charset="0"/>
                        </a:rPr>
                        <a:t>7</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Forest Disturbance</a:t>
                      </a:r>
                    </a:p>
                  </a:txBody>
                  <a:tcPr>
                    <a:solidFill>
                      <a:schemeClr val="accent1">
                        <a:lumMod val="20000"/>
                        <a:lumOff val="80000"/>
                      </a:schemeClr>
                    </a:solidFill>
                  </a:tcPr>
                </a:tc>
                <a:tc>
                  <a:txBody>
                    <a:bodyPr/>
                    <a:lstStyle/>
                    <a:p>
                      <a:r>
                        <a:rPr lang="en-US" sz="1300" b="0">
                          <a:solidFill>
                            <a:schemeClr val="tx1"/>
                          </a:solidFill>
                          <a:latin typeface="Arial" panose="020B0604020202020204" pitchFamily="34" charset="0"/>
                          <a:cs typeface="Arial" panose="020B0604020202020204" pitchFamily="34" charset="0"/>
                        </a:rPr>
                        <a:t>Amazon Gold Mining, Napa Valley Deforestation, Mammoth Tree Die Off</a:t>
                      </a:r>
                    </a:p>
                  </a:txBody>
                  <a:tcPr>
                    <a:solidFill>
                      <a:schemeClr val="accent1">
                        <a:lumMod val="20000"/>
                        <a:lumOff val="80000"/>
                      </a:schemeClr>
                    </a:solidFill>
                  </a:tcPr>
                </a:tc>
                <a:tc>
                  <a:txBody>
                    <a:bodyPr/>
                    <a:lstStyle/>
                    <a:p>
                      <a:r>
                        <a:rPr lang="en-US" sz="1300" b="0">
                          <a:solidFill>
                            <a:schemeClr val="tx1"/>
                          </a:solidFill>
                          <a:latin typeface="Arial" panose="020B0604020202020204" pitchFamily="34" charset="0"/>
                          <a:cs typeface="Arial" panose="020B0604020202020204" pitchFamily="34" charset="0"/>
                        </a:rPr>
                        <a:t>RGB, Coherence</a:t>
                      </a:r>
                    </a:p>
                  </a:txBody>
                  <a:tcPr>
                    <a:solidFill>
                      <a:schemeClr val="accent1">
                        <a:lumMod val="20000"/>
                        <a:lumOff val="80000"/>
                      </a:schemeClr>
                    </a:solidFill>
                  </a:tcPr>
                </a:tc>
                <a:extLst>
                  <a:ext uri="{0D108BD9-81ED-4DB2-BD59-A6C34878D82A}">
                    <a16:rowId xmlns:a16="http://schemas.microsoft.com/office/drawing/2014/main" val="2675817076"/>
                  </a:ext>
                </a:extLst>
              </a:tr>
              <a:tr h="382667">
                <a:tc>
                  <a:txBody>
                    <a:bodyPr/>
                    <a:lstStyle/>
                    <a:p>
                      <a:r>
                        <a:rPr lang="en-US" sz="1300" b="0">
                          <a:solidFill>
                            <a:schemeClr val="tx1"/>
                          </a:solidFill>
                          <a:latin typeface="Arial" panose="020B0604020202020204" pitchFamily="34" charset="0"/>
                          <a:cs typeface="Arial" panose="020B0604020202020204" pitchFamily="34" charset="0"/>
                        </a:rPr>
                        <a:t>8</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Inundation (Wetland Delineation)</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Balona Wetland, Marsh Island, Fay Slough Wildlife Area, Sierpe Mangroves</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RGB</a:t>
                      </a:r>
                    </a:p>
                  </a:txBody>
                  <a:tcPr>
                    <a:solidFill>
                      <a:schemeClr val="accent1">
                        <a:lumMod val="20000"/>
                        <a:lumOff val="80000"/>
                      </a:schemeClr>
                    </a:solidFill>
                  </a:tcPr>
                </a:tc>
                <a:extLst>
                  <a:ext uri="{0D108BD9-81ED-4DB2-BD59-A6C34878D82A}">
                    <a16:rowId xmlns:a16="http://schemas.microsoft.com/office/drawing/2014/main" val="3946106602"/>
                  </a:ext>
                </a:extLst>
              </a:tr>
              <a:tr h="382667">
                <a:tc>
                  <a:txBody>
                    <a:bodyPr/>
                    <a:lstStyle/>
                    <a:p>
                      <a:r>
                        <a:rPr lang="en-US" sz="1300" b="0">
                          <a:solidFill>
                            <a:schemeClr val="tx1"/>
                          </a:solidFill>
                          <a:latin typeface="Arial" panose="020B0604020202020204" pitchFamily="34" charset="0"/>
                          <a:cs typeface="Arial" panose="020B0604020202020204" pitchFamily="34" charset="0"/>
                        </a:rPr>
                        <a:t>9</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Landcover (Urban Areas)</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Munich, Quebec, San Diego, New Orleans</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RGB</a:t>
                      </a:r>
                    </a:p>
                  </a:txBody>
                  <a:tcPr>
                    <a:solidFill>
                      <a:schemeClr val="accent1">
                        <a:lumMod val="20000"/>
                        <a:lumOff val="80000"/>
                      </a:schemeClr>
                    </a:solidFill>
                  </a:tcPr>
                </a:tc>
                <a:extLst>
                  <a:ext uri="{0D108BD9-81ED-4DB2-BD59-A6C34878D82A}">
                    <a16:rowId xmlns:a16="http://schemas.microsoft.com/office/drawing/2014/main" val="1779756277"/>
                  </a:ext>
                </a:extLst>
              </a:tr>
              <a:tr h="382667">
                <a:tc>
                  <a:txBody>
                    <a:bodyPr/>
                    <a:lstStyle/>
                    <a:p>
                      <a:r>
                        <a:rPr lang="en-US" sz="1300" b="0">
                          <a:solidFill>
                            <a:schemeClr val="tx1"/>
                          </a:solidFill>
                          <a:latin typeface="Arial" panose="020B0604020202020204" pitchFamily="34" charset="0"/>
                          <a:cs typeface="Arial" panose="020B0604020202020204" pitchFamily="34" charset="0"/>
                        </a:rPr>
                        <a:t>10</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Landslide</a:t>
                      </a:r>
                    </a:p>
                  </a:txBody>
                  <a:tcPr>
                    <a:solidFill>
                      <a:schemeClr val="accent1">
                        <a:lumMod val="20000"/>
                        <a:lumOff val="80000"/>
                      </a:schemeClr>
                    </a:solidFill>
                  </a:tcPr>
                </a:tc>
                <a:tc>
                  <a:txBody>
                    <a:bodyPr/>
                    <a:lstStyle/>
                    <a:p>
                      <a:r>
                        <a:rPr lang="en-US" sz="1300" b="0">
                          <a:solidFill>
                            <a:schemeClr val="tx1"/>
                          </a:solidFill>
                          <a:latin typeface="Arial" panose="020B0604020202020204" pitchFamily="34" charset="0"/>
                          <a:cs typeface="Arial" panose="020B0604020202020204" pitchFamily="34" charset="0"/>
                        </a:rPr>
                        <a:t>Thomas Fire’s Montecito Debris Flows</a:t>
                      </a:r>
                    </a:p>
                  </a:txBody>
                  <a:tcPr>
                    <a:solidFill>
                      <a:schemeClr val="accent1">
                        <a:lumMod val="20000"/>
                        <a:lumOff val="80000"/>
                      </a:schemeClr>
                    </a:solidFill>
                  </a:tcPr>
                </a:tc>
                <a:tc>
                  <a:txBody>
                    <a:bodyPr/>
                    <a:lstStyle/>
                    <a:p>
                      <a:r>
                        <a:rPr lang="en-US" sz="1300" b="0">
                          <a:solidFill>
                            <a:schemeClr val="tx1"/>
                          </a:solidFill>
                          <a:latin typeface="Arial" panose="020B0604020202020204" pitchFamily="34" charset="0"/>
                          <a:cs typeface="Arial" panose="020B0604020202020204" pitchFamily="34" charset="0"/>
                        </a:rPr>
                        <a:t>HH Coherence</a:t>
                      </a:r>
                    </a:p>
                  </a:txBody>
                  <a:tcPr>
                    <a:solidFill>
                      <a:schemeClr val="accent1">
                        <a:lumMod val="20000"/>
                        <a:lumOff val="80000"/>
                      </a:schemeClr>
                    </a:solidFill>
                  </a:tcPr>
                </a:tc>
                <a:extLst>
                  <a:ext uri="{0D108BD9-81ED-4DB2-BD59-A6C34878D82A}">
                    <a16:rowId xmlns:a16="http://schemas.microsoft.com/office/drawing/2014/main" val="1404989688"/>
                  </a:ext>
                </a:extLst>
              </a:tr>
              <a:tr h="382667">
                <a:tc>
                  <a:txBody>
                    <a:bodyPr/>
                    <a:lstStyle/>
                    <a:p>
                      <a:r>
                        <a:rPr lang="en-US" sz="1300" b="0">
                          <a:solidFill>
                            <a:schemeClr val="tx1"/>
                          </a:solidFill>
                          <a:latin typeface="Arial" panose="020B0604020202020204" pitchFamily="34" charset="0"/>
                          <a:cs typeface="Arial" panose="020B0604020202020204" pitchFamily="34" charset="0"/>
                        </a:rPr>
                        <a:t>11</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Oil Spill</a:t>
                      </a:r>
                    </a:p>
                  </a:txBody>
                  <a:tcPr>
                    <a:solidFill>
                      <a:schemeClr val="accent1">
                        <a:lumMod val="20000"/>
                        <a:lumOff val="80000"/>
                      </a:schemeClr>
                    </a:solidFill>
                  </a:tcPr>
                </a:tc>
                <a:tc>
                  <a:txBody>
                    <a:bodyPr/>
                    <a:lstStyle/>
                    <a:p>
                      <a:r>
                        <a:rPr lang="en-US" sz="1300" b="0">
                          <a:solidFill>
                            <a:schemeClr val="tx1"/>
                          </a:solidFill>
                          <a:latin typeface="Arial" panose="020B0604020202020204" pitchFamily="34" charset="0"/>
                          <a:cs typeface="Arial" panose="020B0604020202020204" pitchFamily="34" charset="0"/>
                        </a:rPr>
                        <a:t>Gulf Coast, North Sea</a:t>
                      </a:r>
                    </a:p>
                  </a:txBody>
                  <a:tcPr>
                    <a:solidFill>
                      <a:schemeClr val="accent1">
                        <a:lumMod val="20000"/>
                        <a:lumOff val="80000"/>
                      </a:schemeClr>
                    </a:solidFill>
                  </a:tcPr>
                </a:tc>
                <a:tc>
                  <a:txBody>
                    <a:bodyPr/>
                    <a:lstStyle/>
                    <a:p>
                      <a:r>
                        <a:rPr lang="en-US" sz="1300" b="0">
                          <a:solidFill>
                            <a:schemeClr val="tx1"/>
                          </a:solidFill>
                          <a:latin typeface="Arial" panose="020B0604020202020204" pitchFamily="34" charset="0"/>
                          <a:cs typeface="Arial" panose="020B0604020202020204" pitchFamily="34" charset="0"/>
                        </a:rPr>
                        <a:t>HH/VV Backscatter Ratio, HH and VV in dB</a:t>
                      </a:r>
                    </a:p>
                  </a:txBody>
                  <a:tcPr>
                    <a:solidFill>
                      <a:schemeClr val="accent1">
                        <a:lumMod val="20000"/>
                        <a:lumOff val="80000"/>
                      </a:schemeClr>
                    </a:solidFill>
                  </a:tcPr>
                </a:tc>
                <a:extLst>
                  <a:ext uri="{0D108BD9-81ED-4DB2-BD59-A6C34878D82A}">
                    <a16:rowId xmlns:a16="http://schemas.microsoft.com/office/drawing/2014/main" val="902775553"/>
                  </a:ext>
                </a:extLst>
              </a:tr>
              <a:tr h="400398">
                <a:tc>
                  <a:txBody>
                    <a:bodyPr/>
                    <a:lstStyle/>
                    <a:p>
                      <a:r>
                        <a:rPr lang="en-US" sz="1300" b="0">
                          <a:solidFill>
                            <a:schemeClr val="tx1"/>
                          </a:solidFill>
                          <a:latin typeface="Arial" panose="020B0604020202020204" pitchFamily="34" charset="0"/>
                          <a:cs typeface="Arial" panose="020B0604020202020204" pitchFamily="34" charset="0"/>
                        </a:rPr>
                        <a:t>12</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Open Water (Surface Water Extent)</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Panama Canal</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RGB, HH Thresholding, HH/VV Ratio</a:t>
                      </a:r>
                    </a:p>
                  </a:txBody>
                  <a:tcPr>
                    <a:solidFill>
                      <a:schemeClr val="accent1">
                        <a:lumMod val="20000"/>
                        <a:lumOff val="80000"/>
                      </a:schemeClr>
                    </a:solidFill>
                  </a:tcPr>
                </a:tc>
                <a:extLst>
                  <a:ext uri="{0D108BD9-81ED-4DB2-BD59-A6C34878D82A}">
                    <a16:rowId xmlns:a16="http://schemas.microsoft.com/office/drawing/2014/main" val="637621724"/>
                  </a:ext>
                </a:extLst>
              </a:tr>
              <a:tr h="376827">
                <a:tc>
                  <a:txBody>
                    <a:bodyPr/>
                    <a:lstStyle/>
                    <a:p>
                      <a:r>
                        <a:rPr lang="en-US" sz="1300" b="0">
                          <a:solidFill>
                            <a:schemeClr val="tx1"/>
                          </a:solidFill>
                          <a:latin typeface="Arial" panose="020B0604020202020204" pitchFamily="34" charset="0"/>
                          <a:cs typeface="Arial" panose="020B0604020202020204" pitchFamily="34" charset="0"/>
                        </a:rPr>
                        <a:t>13</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Sea Ice</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Beaufort Sea</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Intensity Images VV, HH</a:t>
                      </a:r>
                    </a:p>
                  </a:txBody>
                  <a:tcPr>
                    <a:solidFill>
                      <a:schemeClr val="accent1">
                        <a:lumMod val="20000"/>
                        <a:lumOff val="80000"/>
                      </a:schemeClr>
                    </a:solidFill>
                  </a:tcPr>
                </a:tc>
                <a:extLst>
                  <a:ext uri="{0D108BD9-81ED-4DB2-BD59-A6C34878D82A}">
                    <a16:rowId xmlns:a16="http://schemas.microsoft.com/office/drawing/2014/main" val="1147327229"/>
                  </a:ext>
                </a:extLst>
              </a:tr>
              <a:tr h="400398">
                <a:tc>
                  <a:txBody>
                    <a:bodyPr/>
                    <a:lstStyle/>
                    <a:p>
                      <a:r>
                        <a:rPr lang="en-US" sz="1300" b="0">
                          <a:solidFill>
                            <a:schemeClr val="tx1"/>
                          </a:solidFill>
                          <a:latin typeface="Arial" panose="020B0604020202020204" pitchFamily="34" charset="0"/>
                          <a:cs typeface="Arial" panose="020B0604020202020204" pitchFamily="34" charset="0"/>
                        </a:rPr>
                        <a:t>14</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Soil Moisture</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Tonzi Ranch Research Site</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HV/HV Ratio, VV Power</a:t>
                      </a:r>
                    </a:p>
                  </a:txBody>
                  <a:tcPr>
                    <a:solidFill>
                      <a:schemeClr val="accent1">
                        <a:lumMod val="20000"/>
                        <a:lumOff val="80000"/>
                      </a:schemeClr>
                    </a:solidFill>
                  </a:tcPr>
                </a:tc>
                <a:extLst>
                  <a:ext uri="{0D108BD9-81ED-4DB2-BD59-A6C34878D82A}">
                    <a16:rowId xmlns:a16="http://schemas.microsoft.com/office/drawing/2014/main" val="759586182"/>
                  </a:ext>
                </a:extLst>
              </a:tr>
              <a:tr h="400398">
                <a:tc>
                  <a:txBody>
                    <a:bodyPr/>
                    <a:lstStyle/>
                    <a:p>
                      <a:r>
                        <a:rPr lang="en-US" sz="1300" b="0">
                          <a:solidFill>
                            <a:schemeClr val="tx1"/>
                          </a:solidFill>
                          <a:latin typeface="Arial" panose="020B0604020202020204" pitchFamily="34" charset="0"/>
                          <a:cs typeface="Arial" panose="020B0604020202020204" pitchFamily="34" charset="0"/>
                        </a:rPr>
                        <a:t>15</a:t>
                      </a:r>
                    </a:p>
                  </a:txBody>
                  <a:tcPr>
                    <a:solidFill>
                      <a:schemeClr val="accent1">
                        <a:lumMod val="20000"/>
                        <a:lumOff val="80000"/>
                      </a:schemeClr>
                    </a:solidFill>
                  </a:tcPr>
                </a:tc>
                <a:tc>
                  <a:txBody>
                    <a:bodyPr/>
                    <a:lstStyle/>
                    <a:p>
                      <a:r>
                        <a:rPr lang="en-US" sz="1300" b="1">
                          <a:solidFill>
                            <a:schemeClr val="tx1"/>
                          </a:solidFill>
                          <a:latin typeface="Arial" panose="020B0604020202020204" pitchFamily="34" charset="0"/>
                          <a:cs typeface="Arial" panose="020B0604020202020204" pitchFamily="34" charset="0"/>
                        </a:rPr>
                        <a:t>Template</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a:solidFill>
                            <a:schemeClr val="tx1"/>
                          </a:solidFill>
                          <a:latin typeface="Arial" panose="020B0604020202020204" pitchFamily="34" charset="0"/>
                          <a:cs typeface="Arial" panose="020B0604020202020204" pitchFamily="34" charset="0"/>
                        </a:rPr>
                        <a:t>Jupyter Notebook Layout</a:t>
                      </a:r>
                    </a:p>
                  </a:txBody>
                  <a:tcPr>
                    <a:solidFill>
                      <a:schemeClr val="accent1">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b="0">
                        <a:solidFill>
                          <a:schemeClr val="tx1"/>
                        </a:solidFill>
                        <a:latin typeface="Arial" panose="020B0604020202020204" pitchFamily="34" charset="0"/>
                        <a:cs typeface="Arial" panose="020B0604020202020204" pitchFamily="34" charset="0"/>
                      </a:endParaRPr>
                    </a:p>
                  </a:txBody>
                  <a:tcPr>
                    <a:solidFill>
                      <a:schemeClr val="accent1">
                        <a:lumMod val="20000"/>
                        <a:lumOff val="80000"/>
                      </a:schemeClr>
                    </a:solidFill>
                  </a:tcPr>
                </a:tc>
                <a:extLst>
                  <a:ext uri="{0D108BD9-81ED-4DB2-BD59-A6C34878D82A}">
                    <a16:rowId xmlns:a16="http://schemas.microsoft.com/office/drawing/2014/main" val="3713133671"/>
                  </a:ext>
                </a:extLst>
              </a:tr>
            </a:tbl>
          </a:graphicData>
        </a:graphic>
      </p:graphicFrame>
    </p:spTree>
    <p:extLst>
      <p:ext uri="{BB962C8B-B14F-4D97-AF65-F5344CB8AC3E}">
        <p14:creationId xmlns:p14="http://schemas.microsoft.com/office/powerpoint/2010/main" val="334070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4A2DF0-319F-6745-8E71-859EF08863F7}"/>
              </a:ext>
            </a:extLst>
          </p:cNvPr>
          <p:cNvPicPr>
            <a:picLocks noChangeAspect="1"/>
          </p:cNvPicPr>
          <p:nvPr/>
        </p:nvPicPr>
        <p:blipFill rotWithShape="1">
          <a:blip r:embed="rId2"/>
          <a:srcRect l="757" r="-1"/>
          <a:stretch/>
        </p:blipFill>
        <p:spPr>
          <a:xfrm>
            <a:off x="5504128" y="89546"/>
            <a:ext cx="3162504" cy="2366333"/>
          </a:xfrm>
          <a:prstGeom prst="rect">
            <a:avLst/>
          </a:prstGeom>
        </p:spPr>
      </p:pic>
      <p:pic>
        <p:nvPicPr>
          <p:cNvPr id="5" name="Picture 4">
            <a:extLst>
              <a:ext uri="{FF2B5EF4-FFF2-40B4-BE49-F238E27FC236}">
                <a16:creationId xmlns:a16="http://schemas.microsoft.com/office/drawing/2014/main" id="{5527D02A-B338-C043-AAC3-DF2A1C88E6F1}"/>
              </a:ext>
            </a:extLst>
          </p:cNvPr>
          <p:cNvPicPr>
            <a:picLocks noChangeAspect="1"/>
          </p:cNvPicPr>
          <p:nvPr/>
        </p:nvPicPr>
        <p:blipFill>
          <a:blip r:embed="rId3"/>
          <a:stretch>
            <a:fillRect/>
          </a:stretch>
        </p:blipFill>
        <p:spPr>
          <a:xfrm>
            <a:off x="5622513" y="2593375"/>
            <a:ext cx="2853447" cy="2452593"/>
          </a:xfrm>
          <a:prstGeom prst="rect">
            <a:avLst/>
          </a:prstGeom>
        </p:spPr>
      </p:pic>
      <p:pic>
        <p:nvPicPr>
          <p:cNvPr id="6" name="Picture 5">
            <a:extLst>
              <a:ext uri="{FF2B5EF4-FFF2-40B4-BE49-F238E27FC236}">
                <a16:creationId xmlns:a16="http://schemas.microsoft.com/office/drawing/2014/main" id="{2E509701-1E02-FF43-ADE9-02E2B16A6DA6}"/>
              </a:ext>
            </a:extLst>
          </p:cNvPr>
          <p:cNvPicPr>
            <a:picLocks noChangeAspect="1"/>
          </p:cNvPicPr>
          <p:nvPr/>
        </p:nvPicPr>
        <p:blipFill rotWithShape="1">
          <a:blip r:embed="rId4"/>
          <a:srcRect b="47424"/>
          <a:stretch/>
        </p:blipFill>
        <p:spPr>
          <a:xfrm>
            <a:off x="5646577" y="5246531"/>
            <a:ext cx="2418735" cy="1611469"/>
          </a:xfrm>
          <a:prstGeom prst="rect">
            <a:avLst/>
          </a:prstGeom>
        </p:spPr>
      </p:pic>
      <p:cxnSp>
        <p:nvCxnSpPr>
          <p:cNvPr id="7" name="Straight Connector 6">
            <a:extLst>
              <a:ext uri="{FF2B5EF4-FFF2-40B4-BE49-F238E27FC236}">
                <a16:creationId xmlns:a16="http://schemas.microsoft.com/office/drawing/2014/main" id="{DDDEA5F9-50BB-C84C-89B6-C17AC29C80F3}"/>
              </a:ext>
            </a:extLst>
          </p:cNvPr>
          <p:cNvCxnSpPr>
            <a:cxnSpLocks/>
          </p:cNvCxnSpPr>
          <p:nvPr/>
        </p:nvCxnSpPr>
        <p:spPr>
          <a:xfrm>
            <a:off x="8105320" y="1137424"/>
            <a:ext cx="71842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65FCED6-36D5-0048-86E1-8ABF8820F86C}"/>
              </a:ext>
            </a:extLst>
          </p:cNvPr>
          <p:cNvSpPr txBox="1"/>
          <p:nvPr/>
        </p:nvSpPr>
        <p:spPr>
          <a:xfrm>
            <a:off x="8817342" y="975842"/>
            <a:ext cx="4663871" cy="323165"/>
          </a:xfrm>
          <a:prstGeom prst="rect">
            <a:avLst/>
          </a:prstGeom>
          <a:noFill/>
        </p:spPr>
        <p:txBody>
          <a:bodyPr wrap="square" rtlCol="0">
            <a:spAutoFit/>
          </a:bodyPr>
          <a:lstStyle/>
          <a:p>
            <a:r>
              <a:rPr lang="en-US" sz="1500">
                <a:latin typeface="Arial" panose="020B0604020202020204" pitchFamily="34" charset="0"/>
                <a:cs typeface="Arial" panose="020B0604020202020204" pitchFamily="34" charset="0"/>
              </a:rPr>
              <a:t>Site Map</a:t>
            </a:r>
          </a:p>
        </p:txBody>
      </p:sp>
      <p:sp>
        <p:nvSpPr>
          <p:cNvPr id="9" name="TextBox 8">
            <a:extLst>
              <a:ext uri="{FF2B5EF4-FFF2-40B4-BE49-F238E27FC236}">
                <a16:creationId xmlns:a16="http://schemas.microsoft.com/office/drawing/2014/main" id="{9F968EA0-8F81-C149-A670-D9832078D9FD}"/>
              </a:ext>
            </a:extLst>
          </p:cNvPr>
          <p:cNvSpPr txBox="1"/>
          <p:nvPr/>
        </p:nvSpPr>
        <p:spPr>
          <a:xfrm>
            <a:off x="8817342" y="1964929"/>
            <a:ext cx="4663871" cy="323165"/>
          </a:xfrm>
          <a:prstGeom prst="rect">
            <a:avLst/>
          </a:prstGeom>
          <a:noFill/>
        </p:spPr>
        <p:txBody>
          <a:bodyPr wrap="square" rtlCol="0">
            <a:spAutoFit/>
          </a:bodyPr>
          <a:lstStyle/>
          <a:p>
            <a:r>
              <a:rPr lang="en-US" sz="1500">
                <a:latin typeface="Arial" panose="020B0604020202020204" pitchFamily="34" charset="0"/>
                <a:cs typeface="Arial" panose="020B0604020202020204" pitchFamily="34" charset="0"/>
              </a:rPr>
              <a:t>Table of Contents</a:t>
            </a:r>
          </a:p>
        </p:txBody>
      </p:sp>
      <p:sp>
        <p:nvSpPr>
          <p:cNvPr id="10" name="TextBox 9">
            <a:extLst>
              <a:ext uri="{FF2B5EF4-FFF2-40B4-BE49-F238E27FC236}">
                <a16:creationId xmlns:a16="http://schemas.microsoft.com/office/drawing/2014/main" id="{8D54C76C-1770-EC49-8DD3-FDF008051F48}"/>
              </a:ext>
            </a:extLst>
          </p:cNvPr>
          <p:cNvSpPr txBox="1"/>
          <p:nvPr/>
        </p:nvSpPr>
        <p:spPr>
          <a:xfrm>
            <a:off x="8817341" y="2800732"/>
            <a:ext cx="4663871" cy="323165"/>
          </a:xfrm>
          <a:prstGeom prst="rect">
            <a:avLst/>
          </a:prstGeom>
          <a:noFill/>
        </p:spPr>
        <p:txBody>
          <a:bodyPr wrap="square" rtlCol="0">
            <a:spAutoFit/>
          </a:bodyPr>
          <a:lstStyle/>
          <a:p>
            <a:r>
              <a:rPr lang="en-US" sz="1500">
                <a:latin typeface="Arial" panose="020B0604020202020204" pitchFamily="34" charset="0"/>
                <a:cs typeface="Arial" panose="020B0604020202020204" pitchFamily="34" charset="0"/>
              </a:rPr>
              <a:t>Instructions on using Google Colab</a:t>
            </a:r>
          </a:p>
        </p:txBody>
      </p:sp>
      <p:sp>
        <p:nvSpPr>
          <p:cNvPr id="11" name="TextBox 10">
            <a:extLst>
              <a:ext uri="{FF2B5EF4-FFF2-40B4-BE49-F238E27FC236}">
                <a16:creationId xmlns:a16="http://schemas.microsoft.com/office/drawing/2014/main" id="{E6C63EF2-1229-814C-B007-3CC038069BB8}"/>
              </a:ext>
            </a:extLst>
          </p:cNvPr>
          <p:cNvSpPr txBox="1"/>
          <p:nvPr/>
        </p:nvSpPr>
        <p:spPr>
          <a:xfrm>
            <a:off x="8817340" y="3472203"/>
            <a:ext cx="4663871" cy="323165"/>
          </a:xfrm>
          <a:prstGeom prst="rect">
            <a:avLst/>
          </a:prstGeom>
          <a:noFill/>
        </p:spPr>
        <p:txBody>
          <a:bodyPr wrap="square" rtlCol="0">
            <a:spAutoFit/>
          </a:bodyPr>
          <a:lstStyle/>
          <a:p>
            <a:r>
              <a:rPr lang="en-US" sz="1500">
                <a:latin typeface="Arial" panose="020B0604020202020204" pitchFamily="34" charset="0"/>
                <a:cs typeface="Arial" panose="020B0604020202020204" pitchFamily="34" charset="0"/>
              </a:rPr>
              <a:t>Import UAVSAR data</a:t>
            </a:r>
          </a:p>
        </p:txBody>
      </p:sp>
      <p:sp>
        <p:nvSpPr>
          <p:cNvPr id="12" name="TextBox 11">
            <a:extLst>
              <a:ext uri="{FF2B5EF4-FFF2-40B4-BE49-F238E27FC236}">
                <a16:creationId xmlns:a16="http://schemas.microsoft.com/office/drawing/2014/main" id="{703E2560-0CE3-B742-A85A-87456BA5150A}"/>
              </a:ext>
            </a:extLst>
          </p:cNvPr>
          <p:cNvSpPr txBox="1"/>
          <p:nvPr/>
        </p:nvSpPr>
        <p:spPr>
          <a:xfrm>
            <a:off x="8817339" y="4314402"/>
            <a:ext cx="3368259" cy="553998"/>
          </a:xfrm>
          <a:prstGeom prst="rect">
            <a:avLst/>
          </a:prstGeom>
          <a:noFill/>
        </p:spPr>
        <p:txBody>
          <a:bodyPr wrap="square" rtlCol="0">
            <a:spAutoFit/>
          </a:bodyPr>
          <a:lstStyle/>
          <a:p>
            <a:r>
              <a:rPr lang="en-US" sz="1500">
                <a:latin typeface="Arial" panose="020B0604020202020204" pitchFamily="34" charset="0"/>
                <a:cs typeface="Arial" panose="020B0604020202020204" pitchFamily="34" charset="0"/>
              </a:rPr>
              <a:t>Import and download necessary python packages</a:t>
            </a:r>
          </a:p>
        </p:txBody>
      </p:sp>
      <p:sp>
        <p:nvSpPr>
          <p:cNvPr id="13" name="TextBox 12">
            <a:extLst>
              <a:ext uri="{FF2B5EF4-FFF2-40B4-BE49-F238E27FC236}">
                <a16:creationId xmlns:a16="http://schemas.microsoft.com/office/drawing/2014/main" id="{85F18EFF-2064-394B-A399-670A69219BE4}"/>
              </a:ext>
            </a:extLst>
          </p:cNvPr>
          <p:cNvSpPr txBox="1"/>
          <p:nvPr/>
        </p:nvSpPr>
        <p:spPr>
          <a:xfrm>
            <a:off x="8817338" y="5473005"/>
            <a:ext cx="3220623" cy="1015663"/>
          </a:xfrm>
          <a:prstGeom prst="rect">
            <a:avLst/>
          </a:prstGeom>
          <a:noFill/>
        </p:spPr>
        <p:txBody>
          <a:bodyPr wrap="square" rtlCol="0">
            <a:spAutoFit/>
          </a:bodyPr>
          <a:lstStyle/>
          <a:p>
            <a:r>
              <a:rPr lang="en-US" sz="1500">
                <a:latin typeface="Arial" panose="020B0604020202020204" pitchFamily="34" charset="0"/>
                <a:cs typeface="Arial" panose="020B0604020202020204" pitchFamily="34" charset="0"/>
              </a:rPr>
              <a:t>Python code reading in, displaying, and exploring SAR data. Each code cell accompanied by descriptive text.</a:t>
            </a:r>
          </a:p>
        </p:txBody>
      </p:sp>
      <p:cxnSp>
        <p:nvCxnSpPr>
          <p:cNvPr id="14" name="Straight Connector 13">
            <a:extLst>
              <a:ext uri="{FF2B5EF4-FFF2-40B4-BE49-F238E27FC236}">
                <a16:creationId xmlns:a16="http://schemas.microsoft.com/office/drawing/2014/main" id="{C23A1476-BBF5-9947-9C37-F43FE81956E2}"/>
              </a:ext>
            </a:extLst>
          </p:cNvPr>
          <p:cNvCxnSpPr>
            <a:cxnSpLocks/>
          </p:cNvCxnSpPr>
          <p:nvPr/>
        </p:nvCxnSpPr>
        <p:spPr>
          <a:xfrm>
            <a:off x="8145340" y="2126511"/>
            <a:ext cx="71842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62F5718-4B59-0845-B28D-61EB3817F6A5}"/>
              </a:ext>
            </a:extLst>
          </p:cNvPr>
          <p:cNvCxnSpPr>
            <a:cxnSpLocks/>
          </p:cNvCxnSpPr>
          <p:nvPr/>
        </p:nvCxnSpPr>
        <p:spPr>
          <a:xfrm>
            <a:off x="8145340" y="2929775"/>
            <a:ext cx="71842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44F50AB-F18B-2F4C-8E59-C8EAAEDCD7F1}"/>
              </a:ext>
            </a:extLst>
          </p:cNvPr>
          <p:cNvCxnSpPr>
            <a:cxnSpLocks/>
          </p:cNvCxnSpPr>
          <p:nvPr/>
        </p:nvCxnSpPr>
        <p:spPr>
          <a:xfrm>
            <a:off x="8140813" y="3633785"/>
            <a:ext cx="71842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3014E56-692B-C24B-BC3C-6EFFF4FE233F}"/>
              </a:ext>
            </a:extLst>
          </p:cNvPr>
          <p:cNvCxnSpPr>
            <a:cxnSpLocks/>
          </p:cNvCxnSpPr>
          <p:nvPr/>
        </p:nvCxnSpPr>
        <p:spPr>
          <a:xfrm>
            <a:off x="8140813" y="4475984"/>
            <a:ext cx="71842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5378F0E-4BD3-FF41-8F7A-180936DED32E}"/>
              </a:ext>
            </a:extLst>
          </p:cNvPr>
          <p:cNvCxnSpPr>
            <a:cxnSpLocks/>
          </p:cNvCxnSpPr>
          <p:nvPr/>
        </p:nvCxnSpPr>
        <p:spPr>
          <a:xfrm>
            <a:off x="8098916" y="5602809"/>
            <a:ext cx="71842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D7EF520-32C1-504F-A975-67B019625E69}"/>
              </a:ext>
            </a:extLst>
          </p:cNvPr>
          <p:cNvCxnSpPr>
            <a:cxnSpLocks/>
          </p:cNvCxnSpPr>
          <p:nvPr/>
        </p:nvCxnSpPr>
        <p:spPr>
          <a:xfrm>
            <a:off x="0" y="2526996"/>
            <a:ext cx="121920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733D02D-4977-3D49-9BE9-AFF476743339}"/>
              </a:ext>
            </a:extLst>
          </p:cNvPr>
          <p:cNvCxnSpPr>
            <a:cxnSpLocks/>
          </p:cNvCxnSpPr>
          <p:nvPr/>
        </p:nvCxnSpPr>
        <p:spPr>
          <a:xfrm flipV="1">
            <a:off x="0" y="5172213"/>
            <a:ext cx="12192000" cy="34113"/>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5F459642-7E92-F841-90EB-EF5DC2DC5554}"/>
              </a:ext>
            </a:extLst>
          </p:cNvPr>
          <p:cNvSpPr txBox="1"/>
          <p:nvPr/>
        </p:nvSpPr>
        <p:spPr>
          <a:xfrm>
            <a:off x="154039" y="1803345"/>
            <a:ext cx="4094022" cy="646331"/>
          </a:xfrm>
          <a:prstGeom prst="rect">
            <a:avLst/>
          </a:prstGeom>
          <a:noFill/>
        </p:spPr>
        <p:txBody>
          <a:bodyPr wrap="square" rtlCol="0">
            <a:spAutoFit/>
          </a:bodyPr>
          <a:lstStyle/>
          <a:p>
            <a:r>
              <a:rPr lang="en-US" b="1">
                <a:latin typeface="Arial" panose="020B0604020202020204" pitchFamily="34" charset="0"/>
                <a:cs typeface="Arial" panose="020B0604020202020204" pitchFamily="34" charset="0"/>
              </a:rPr>
              <a:t>Part 1: </a:t>
            </a:r>
            <a:r>
              <a:rPr lang="en-US">
                <a:latin typeface="Arial" panose="020B0604020202020204" pitchFamily="34" charset="0"/>
                <a:cs typeface="Arial" panose="020B0604020202020204" pitchFamily="34" charset="0"/>
              </a:rPr>
              <a:t>Title, Map of Example Location, Table of Contents</a:t>
            </a:r>
          </a:p>
        </p:txBody>
      </p:sp>
      <p:sp>
        <p:nvSpPr>
          <p:cNvPr id="22" name="TextBox 21">
            <a:extLst>
              <a:ext uri="{FF2B5EF4-FFF2-40B4-BE49-F238E27FC236}">
                <a16:creationId xmlns:a16="http://schemas.microsoft.com/office/drawing/2014/main" id="{ADE5106F-7394-9C4F-834C-8DCDB8105F4C}"/>
              </a:ext>
            </a:extLst>
          </p:cNvPr>
          <p:cNvSpPr txBox="1"/>
          <p:nvPr/>
        </p:nvSpPr>
        <p:spPr>
          <a:xfrm>
            <a:off x="154039" y="2993354"/>
            <a:ext cx="3539136" cy="1200329"/>
          </a:xfrm>
          <a:prstGeom prst="rect">
            <a:avLst/>
          </a:prstGeom>
          <a:noFill/>
        </p:spPr>
        <p:txBody>
          <a:bodyPr wrap="square" rtlCol="0">
            <a:spAutoFit/>
          </a:bodyPr>
          <a:lstStyle/>
          <a:p>
            <a:r>
              <a:rPr lang="en-US" b="1">
                <a:latin typeface="Arial" panose="020B0604020202020204" pitchFamily="34" charset="0"/>
                <a:cs typeface="Arial" panose="020B0604020202020204" pitchFamily="34" charset="0"/>
              </a:rPr>
              <a:t>Part 2: </a:t>
            </a:r>
            <a:r>
              <a:rPr lang="en-US">
                <a:latin typeface="Arial" panose="020B0604020202020204" pitchFamily="34" charset="0"/>
                <a:cs typeface="Arial" panose="020B0604020202020204" pitchFamily="34" charset="0"/>
              </a:rPr>
              <a:t>Instructions on running the notebook, upload UAVSAR files, import and install the python packages</a:t>
            </a:r>
          </a:p>
        </p:txBody>
      </p:sp>
      <p:sp>
        <p:nvSpPr>
          <p:cNvPr id="23" name="TextBox 22">
            <a:extLst>
              <a:ext uri="{FF2B5EF4-FFF2-40B4-BE49-F238E27FC236}">
                <a16:creationId xmlns:a16="http://schemas.microsoft.com/office/drawing/2014/main" id="{ADB6E0A0-7EDA-1F43-9D29-36ED75D502B4}"/>
              </a:ext>
            </a:extLst>
          </p:cNvPr>
          <p:cNvSpPr txBox="1"/>
          <p:nvPr/>
        </p:nvSpPr>
        <p:spPr>
          <a:xfrm>
            <a:off x="154039" y="5575692"/>
            <a:ext cx="4094022" cy="923330"/>
          </a:xfrm>
          <a:prstGeom prst="rect">
            <a:avLst/>
          </a:prstGeom>
          <a:noFill/>
        </p:spPr>
        <p:txBody>
          <a:bodyPr wrap="square" rtlCol="0">
            <a:spAutoFit/>
          </a:bodyPr>
          <a:lstStyle/>
          <a:p>
            <a:r>
              <a:rPr lang="en-US" b="1">
                <a:latin typeface="Arial" panose="020B0604020202020204" pitchFamily="34" charset="0"/>
                <a:cs typeface="Arial" panose="020B0604020202020204" pitchFamily="34" charset="0"/>
              </a:rPr>
              <a:t>Part 3: </a:t>
            </a:r>
            <a:r>
              <a:rPr lang="en-US">
                <a:latin typeface="Arial" panose="020B0604020202020204" pitchFamily="34" charset="0"/>
                <a:cs typeface="Arial" panose="020B0604020202020204" pitchFamily="34" charset="0"/>
              </a:rPr>
              <a:t>Section walking through SAR examples using python code and text descriptions</a:t>
            </a:r>
          </a:p>
        </p:txBody>
      </p:sp>
      <p:sp>
        <p:nvSpPr>
          <p:cNvPr id="24" name="Title 1">
            <a:extLst>
              <a:ext uri="{FF2B5EF4-FFF2-40B4-BE49-F238E27FC236}">
                <a16:creationId xmlns:a16="http://schemas.microsoft.com/office/drawing/2014/main" id="{41C59FB4-6029-A743-84D2-04E01BC162E2}"/>
              </a:ext>
            </a:extLst>
          </p:cNvPr>
          <p:cNvSpPr>
            <a:spLocks noGrp="1"/>
          </p:cNvSpPr>
          <p:nvPr>
            <p:ph type="title"/>
          </p:nvPr>
        </p:nvSpPr>
        <p:spPr>
          <a:xfrm>
            <a:off x="154039" y="574403"/>
            <a:ext cx="5175952" cy="685800"/>
          </a:xfrm>
        </p:spPr>
        <p:txBody>
          <a:bodyPr>
            <a:normAutofit fontScale="90000"/>
          </a:bodyPr>
          <a:lstStyle/>
          <a:p>
            <a:r>
              <a:rPr lang="en-US">
                <a:latin typeface="Arial" panose="020B0604020202020204" pitchFamily="34" charset="0"/>
                <a:cs typeface="Arial" panose="020B0604020202020204" pitchFamily="34" charset="0"/>
              </a:rPr>
              <a:t>Google Colab Notebook Template</a:t>
            </a:r>
            <a:br>
              <a:rPr lang="en-US">
                <a:latin typeface="Arial" panose="020B0604020202020204" pitchFamily="34" charset="0"/>
                <a:cs typeface="Arial" panose="020B0604020202020204" pitchFamily="34" charset="0"/>
              </a:rPr>
            </a:br>
            <a:endParaRPr lang="en-US" sz="170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91356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23DCF-9C66-4247-ADF9-16ADEEC9CEAE}"/>
              </a:ext>
            </a:extLst>
          </p:cNvPr>
          <p:cNvSpPr>
            <a:spLocks noGrp="1"/>
          </p:cNvSpPr>
          <p:nvPr>
            <p:ph type="title"/>
          </p:nvPr>
        </p:nvSpPr>
        <p:spPr>
          <a:xfrm>
            <a:off x="336898" y="101490"/>
            <a:ext cx="10515600" cy="1074029"/>
          </a:xfrm>
        </p:spPr>
        <p:txBody>
          <a:bodyPr>
            <a:normAutofit fontScale="90000"/>
          </a:bodyPr>
          <a:lstStyle/>
          <a:p>
            <a:r>
              <a:rPr lang="en-US" sz="3900">
                <a:latin typeface="Arial" panose="020B0604020202020204" pitchFamily="34" charset="0"/>
                <a:cs typeface="Arial" panose="020B0604020202020204" pitchFamily="34" charset="0"/>
              </a:rPr>
              <a:t>Google Colab Notebook: Fire Application Example</a:t>
            </a:r>
            <a:br>
              <a:rPr lang="en-US">
                <a:latin typeface="Arial" panose="020B0604020202020204" pitchFamily="34" charset="0"/>
                <a:cs typeface="Arial" panose="020B0604020202020204" pitchFamily="34" charset="0"/>
              </a:rPr>
            </a:br>
            <a:endParaRPr lang="en-US" sz="1700">
              <a:latin typeface="Arial" panose="020B0604020202020204" pitchFamily="34" charset="0"/>
              <a:cs typeface="Arial" panose="020B0604020202020204" pitchFamily="34" charset="0"/>
            </a:endParaRPr>
          </a:p>
        </p:txBody>
      </p:sp>
      <p:pic>
        <p:nvPicPr>
          <p:cNvPr id="5" name="Content Placeholder 4">
            <a:extLst>
              <a:ext uri="{FF2B5EF4-FFF2-40B4-BE49-F238E27FC236}">
                <a16:creationId xmlns:a16="http://schemas.microsoft.com/office/drawing/2014/main" id="{99F191E1-ED95-4149-A4B1-7550B5E75A30}"/>
              </a:ext>
            </a:extLst>
          </p:cNvPr>
          <p:cNvPicPr>
            <a:picLocks noGrp="1" noChangeAspect="1"/>
          </p:cNvPicPr>
          <p:nvPr>
            <p:ph idx="1"/>
          </p:nvPr>
        </p:nvPicPr>
        <p:blipFill>
          <a:blip r:embed="rId2"/>
          <a:stretch>
            <a:fillRect/>
          </a:stretch>
        </p:blipFill>
        <p:spPr>
          <a:xfrm>
            <a:off x="445846" y="1876919"/>
            <a:ext cx="5052586" cy="2988853"/>
          </a:xfrm>
        </p:spPr>
      </p:pic>
      <p:pic>
        <p:nvPicPr>
          <p:cNvPr id="6" name="Content Placeholder 6">
            <a:extLst>
              <a:ext uri="{FF2B5EF4-FFF2-40B4-BE49-F238E27FC236}">
                <a16:creationId xmlns:a16="http://schemas.microsoft.com/office/drawing/2014/main" id="{5C6DF241-0633-5E4A-B9FB-B16E9ACAABD7}"/>
              </a:ext>
            </a:extLst>
          </p:cNvPr>
          <p:cNvPicPr>
            <a:picLocks noChangeAspect="1"/>
          </p:cNvPicPr>
          <p:nvPr/>
        </p:nvPicPr>
        <p:blipFill rotWithShape="1">
          <a:blip r:embed="rId3"/>
          <a:srcRect l="1094"/>
          <a:stretch/>
        </p:blipFill>
        <p:spPr>
          <a:xfrm>
            <a:off x="6096000" y="1949110"/>
            <a:ext cx="4647550" cy="4828370"/>
          </a:xfrm>
          <a:prstGeom prst="rect">
            <a:avLst/>
          </a:prstGeom>
        </p:spPr>
      </p:pic>
      <p:sp>
        <p:nvSpPr>
          <p:cNvPr id="8" name="TextBox 7">
            <a:extLst>
              <a:ext uri="{FF2B5EF4-FFF2-40B4-BE49-F238E27FC236}">
                <a16:creationId xmlns:a16="http://schemas.microsoft.com/office/drawing/2014/main" id="{00CEA7DD-D262-E443-9B23-6D6DACADE2D1}"/>
              </a:ext>
            </a:extLst>
          </p:cNvPr>
          <p:cNvSpPr txBox="1"/>
          <p:nvPr/>
        </p:nvSpPr>
        <p:spPr>
          <a:xfrm>
            <a:off x="336898" y="857880"/>
            <a:ext cx="11518204" cy="784830"/>
          </a:xfrm>
          <a:prstGeom prst="rect">
            <a:avLst/>
          </a:prstGeom>
          <a:noFill/>
        </p:spPr>
        <p:txBody>
          <a:bodyPr wrap="square" rtlCol="0">
            <a:spAutoFit/>
          </a:bodyPr>
          <a:lstStyle/>
          <a:p>
            <a:r>
              <a:rPr lang="en-US" sz="1500">
                <a:latin typeface="Arial" panose="020B0604020202020204" pitchFamily="34" charset="0"/>
                <a:cs typeface="Arial" panose="020B0604020202020204" pitchFamily="34" charset="0"/>
              </a:rPr>
              <a:t>This is an example Google Colab Notebook exploring SAR data over the La Tuna Fire. The notebook can be accessed through a shareable link and begins with text describing the notebook’s contents and how to run the notebok/upload data. The screenshot to the right shows how to import and install new python packages to Google Colab’s environment.</a:t>
            </a:r>
          </a:p>
        </p:txBody>
      </p:sp>
      <p:pic>
        <p:nvPicPr>
          <p:cNvPr id="10" name="Picture 9">
            <a:extLst>
              <a:ext uri="{FF2B5EF4-FFF2-40B4-BE49-F238E27FC236}">
                <a16:creationId xmlns:a16="http://schemas.microsoft.com/office/drawing/2014/main" id="{D9B2B902-81FD-4942-9532-A22B016ACEB5}"/>
              </a:ext>
            </a:extLst>
          </p:cNvPr>
          <p:cNvPicPr>
            <a:picLocks noChangeAspect="1"/>
          </p:cNvPicPr>
          <p:nvPr/>
        </p:nvPicPr>
        <p:blipFill>
          <a:blip r:embed="rId4"/>
          <a:stretch>
            <a:fillRect/>
          </a:stretch>
        </p:blipFill>
        <p:spPr>
          <a:xfrm>
            <a:off x="566842" y="4858744"/>
            <a:ext cx="4162572" cy="2001674"/>
          </a:xfrm>
          <a:prstGeom prst="rect">
            <a:avLst/>
          </a:prstGeom>
        </p:spPr>
      </p:pic>
    </p:spTree>
    <p:extLst>
      <p:ext uri="{BB962C8B-B14F-4D97-AF65-F5344CB8AC3E}">
        <p14:creationId xmlns:p14="http://schemas.microsoft.com/office/powerpoint/2010/main" val="149997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BA9296C5-84E6-494B-9BA9-BF6C047AB382}"/>
              </a:ext>
            </a:extLst>
          </p:cNvPr>
          <p:cNvPicPr>
            <a:picLocks noGrp="1" noChangeAspect="1"/>
          </p:cNvPicPr>
          <p:nvPr>
            <p:ph idx="1"/>
          </p:nvPr>
        </p:nvPicPr>
        <p:blipFill>
          <a:blip r:embed="rId2"/>
          <a:stretch>
            <a:fillRect/>
          </a:stretch>
        </p:blipFill>
        <p:spPr>
          <a:xfrm>
            <a:off x="122249" y="1971635"/>
            <a:ext cx="4189477" cy="3686426"/>
          </a:xfrm>
        </p:spPr>
      </p:pic>
      <p:pic>
        <p:nvPicPr>
          <p:cNvPr id="9" name="Picture 8">
            <a:extLst>
              <a:ext uri="{FF2B5EF4-FFF2-40B4-BE49-F238E27FC236}">
                <a16:creationId xmlns:a16="http://schemas.microsoft.com/office/drawing/2014/main" id="{DD80B0A2-4087-3447-A589-2FE43133827E}"/>
              </a:ext>
            </a:extLst>
          </p:cNvPr>
          <p:cNvPicPr>
            <a:picLocks noChangeAspect="1"/>
          </p:cNvPicPr>
          <p:nvPr/>
        </p:nvPicPr>
        <p:blipFill>
          <a:blip r:embed="rId3"/>
          <a:stretch>
            <a:fillRect/>
          </a:stretch>
        </p:blipFill>
        <p:spPr>
          <a:xfrm>
            <a:off x="3486422" y="1997240"/>
            <a:ext cx="4171115" cy="3600661"/>
          </a:xfrm>
          <a:prstGeom prst="rect">
            <a:avLst/>
          </a:prstGeom>
        </p:spPr>
      </p:pic>
      <p:pic>
        <p:nvPicPr>
          <p:cNvPr id="14" name="Content Placeholder 4">
            <a:extLst>
              <a:ext uri="{FF2B5EF4-FFF2-40B4-BE49-F238E27FC236}">
                <a16:creationId xmlns:a16="http://schemas.microsoft.com/office/drawing/2014/main" id="{3332DFDA-6FFD-B548-815F-0F5542967AA8}"/>
              </a:ext>
            </a:extLst>
          </p:cNvPr>
          <p:cNvPicPr>
            <a:picLocks noChangeAspect="1"/>
          </p:cNvPicPr>
          <p:nvPr/>
        </p:nvPicPr>
        <p:blipFill>
          <a:blip r:embed="rId4"/>
          <a:stretch>
            <a:fillRect/>
          </a:stretch>
        </p:blipFill>
        <p:spPr>
          <a:xfrm>
            <a:off x="7766289" y="2021304"/>
            <a:ext cx="4437743" cy="3804722"/>
          </a:xfrm>
          <a:prstGeom prst="rect">
            <a:avLst/>
          </a:prstGeom>
        </p:spPr>
      </p:pic>
      <p:sp>
        <p:nvSpPr>
          <p:cNvPr id="16" name="TextBox 15">
            <a:extLst>
              <a:ext uri="{FF2B5EF4-FFF2-40B4-BE49-F238E27FC236}">
                <a16:creationId xmlns:a16="http://schemas.microsoft.com/office/drawing/2014/main" id="{74C2CD94-A4BD-6F4D-9E02-3F31611C8B54}"/>
              </a:ext>
            </a:extLst>
          </p:cNvPr>
          <p:cNvSpPr txBox="1"/>
          <p:nvPr/>
        </p:nvSpPr>
        <p:spPr>
          <a:xfrm>
            <a:off x="110217" y="983452"/>
            <a:ext cx="11518204" cy="784830"/>
          </a:xfrm>
          <a:prstGeom prst="rect">
            <a:avLst/>
          </a:prstGeom>
          <a:noFill/>
        </p:spPr>
        <p:txBody>
          <a:bodyPr wrap="square" rtlCol="0">
            <a:spAutoFit/>
          </a:bodyPr>
          <a:lstStyle/>
          <a:p>
            <a:r>
              <a:rPr lang="en-US" sz="1500">
                <a:latin typeface="Arial" panose="020B0604020202020204" pitchFamily="34" charset="0"/>
                <a:cs typeface="Arial" panose="020B0604020202020204" pitchFamily="34" charset="0"/>
              </a:rPr>
              <a:t>Section 1 and Section 2 of the Fire Application Notebook are below. The first section introduces the SAR example and shows the ability to embed data links and UAVSAR images. The second section reads in and plots transects of the UAVSAR data. The Google Colab environment allows for a mixture of descriptive text, python code, image display, and data plotting. </a:t>
            </a:r>
          </a:p>
        </p:txBody>
      </p:sp>
    </p:spTree>
    <p:extLst>
      <p:ext uri="{BB962C8B-B14F-4D97-AF65-F5344CB8AC3E}">
        <p14:creationId xmlns:p14="http://schemas.microsoft.com/office/powerpoint/2010/main" val="371278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AC7EEB5-1A78-6F4C-B64E-C52E4EE1F314}"/>
              </a:ext>
            </a:extLst>
          </p:cNvPr>
          <p:cNvPicPr>
            <a:picLocks noChangeAspect="1"/>
          </p:cNvPicPr>
          <p:nvPr/>
        </p:nvPicPr>
        <p:blipFill>
          <a:blip r:embed="rId2"/>
          <a:stretch>
            <a:fillRect/>
          </a:stretch>
        </p:blipFill>
        <p:spPr>
          <a:xfrm>
            <a:off x="1045332" y="1690688"/>
            <a:ext cx="4551391" cy="4460857"/>
          </a:xfrm>
          <a:prstGeom prst="rect">
            <a:avLst/>
          </a:prstGeom>
        </p:spPr>
      </p:pic>
      <p:pic>
        <p:nvPicPr>
          <p:cNvPr id="9" name="Picture 8">
            <a:extLst>
              <a:ext uri="{FF2B5EF4-FFF2-40B4-BE49-F238E27FC236}">
                <a16:creationId xmlns:a16="http://schemas.microsoft.com/office/drawing/2014/main" id="{80929E03-8F8F-274E-A21C-77B72889AF71}"/>
              </a:ext>
            </a:extLst>
          </p:cNvPr>
          <p:cNvPicPr>
            <a:picLocks noChangeAspect="1"/>
          </p:cNvPicPr>
          <p:nvPr/>
        </p:nvPicPr>
        <p:blipFill>
          <a:blip r:embed="rId3"/>
          <a:stretch>
            <a:fillRect/>
          </a:stretch>
        </p:blipFill>
        <p:spPr>
          <a:xfrm>
            <a:off x="5835702" y="1690688"/>
            <a:ext cx="5507720" cy="5040158"/>
          </a:xfrm>
          <a:prstGeom prst="rect">
            <a:avLst/>
          </a:prstGeom>
        </p:spPr>
      </p:pic>
      <p:sp>
        <p:nvSpPr>
          <p:cNvPr id="17" name="TextBox 16">
            <a:extLst>
              <a:ext uri="{FF2B5EF4-FFF2-40B4-BE49-F238E27FC236}">
                <a16:creationId xmlns:a16="http://schemas.microsoft.com/office/drawing/2014/main" id="{156FB74B-2C9B-AD4C-BE0F-5808F61101D8}"/>
              </a:ext>
            </a:extLst>
          </p:cNvPr>
          <p:cNvSpPr txBox="1"/>
          <p:nvPr/>
        </p:nvSpPr>
        <p:spPr>
          <a:xfrm>
            <a:off x="1045332" y="731974"/>
            <a:ext cx="10437295" cy="553998"/>
          </a:xfrm>
          <a:prstGeom prst="rect">
            <a:avLst/>
          </a:prstGeom>
          <a:noFill/>
        </p:spPr>
        <p:txBody>
          <a:bodyPr wrap="square" rtlCol="0">
            <a:spAutoFit/>
          </a:bodyPr>
          <a:lstStyle/>
          <a:p>
            <a:r>
              <a:rPr lang="en-US" sz="1500">
                <a:latin typeface="Arial" panose="020B0604020202020204" pitchFamily="34" charset="0"/>
                <a:cs typeface="Arial" panose="020B0604020202020204" pitchFamily="34" charset="0"/>
              </a:rPr>
              <a:t>Section 3 of the Fire Application Notebook is below. This section demonstrates another way to explore SAR data over a fire. The steps below are creating a time series from UAVSAR data extracted over burnt and unburnt areas. </a:t>
            </a:r>
          </a:p>
        </p:txBody>
      </p:sp>
    </p:spTree>
    <p:extLst>
      <p:ext uri="{BB962C8B-B14F-4D97-AF65-F5344CB8AC3E}">
        <p14:creationId xmlns:p14="http://schemas.microsoft.com/office/powerpoint/2010/main" val="4091680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D95D10A-327A-9144-B6DB-8DD39E67BBE8}"/>
              </a:ext>
            </a:extLst>
          </p:cNvPr>
          <p:cNvPicPr>
            <a:picLocks noChangeAspect="1"/>
          </p:cNvPicPr>
          <p:nvPr/>
        </p:nvPicPr>
        <p:blipFill>
          <a:blip r:embed="rId3"/>
          <a:stretch>
            <a:fillRect/>
          </a:stretch>
        </p:blipFill>
        <p:spPr>
          <a:xfrm>
            <a:off x="45551" y="0"/>
            <a:ext cx="6775074" cy="6858000"/>
          </a:xfrm>
          <a:prstGeom prst="rect">
            <a:avLst/>
          </a:prstGeom>
        </p:spPr>
      </p:pic>
      <p:sp>
        <p:nvSpPr>
          <p:cNvPr id="2" name="Title 1">
            <a:extLst>
              <a:ext uri="{FF2B5EF4-FFF2-40B4-BE49-F238E27FC236}">
                <a16:creationId xmlns:a16="http://schemas.microsoft.com/office/drawing/2014/main" id="{62DF7C52-7765-9647-99AE-5E2BB9D561EA}"/>
              </a:ext>
            </a:extLst>
          </p:cNvPr>
          <p:cNvSpPr>
            <a:spLocks noGrp="1"/>
          </p:cNvSpPr>
          <p:nvPr>
            <p:ph type="title"/>
          </p:nvPr>
        </p:nvSpPr>
        <p:spPr>
          <a:xfrm>
            <a:off x="7005703" y="133321"/>
            <a:ext cx="6615953" cy="685800"/>
          </a:xfrm>
        </p:spPr>
        <p:txBody>
          <a:bodyPr>
            <a:noAutofit/>
          </a:bodyPr>
          <a:lstStyle/>
          <a:p>
            <a:r>
              <a:rPr lang="en-US" sz="3500">
                <a:latin typeface="Arial" panose="020B0604020202020204" pitchFamily="34" charset="0"/>
                <a:cs typeface="Arial" panose="020B0604020202020204" pitchFamily="34" charset="0"/>
              </a:rPr>
              <a:t>Jupyter Notebook</a:t>
            </a:r>
            <a:br>
              <a:rPr lang="en-US" sz="3500">
                <a:latin typeface="Arial" panose="020B0604020202020204" pitchFamily="34" charset="0"/>
                <a:cs typeface="Arial" panose="020B0604020202020204" pitchFamily="34" charset="0"/>
              </a:rPr>
            </a:br>
            <a:r>
              <a:rPr lang="en-US" sz="3500">
                <a:latin typeface="Arial" panose="020B0604020202020204" pitchFamily="34" charset="0"/>
                <a:cs typeface="Arial" panose="020B0604020202020204" pitchFamily="34" charset="0"/>
              </a:rPr>
              <a:t>Template Content</a:t>
            </a:r>
          </a:p>
        </p:txBody>
      </p:sp>
      <p:sp>
        <p:nvSpPr>
          <p:cNvPr id="14" name="TextBox 13">
            <a:extLst>
              <a:ext uri="{FF2B5EF4-FFF2-40B4-BE49-F238E27FC236}">
                <a16:creationId xmlns:a16="http://schemas.microsoft.com/office/drawing/2014/main" id="{E324A79F-8E02-3E49-BF7B-2C3A325E82A1}"/>
              </a:ext>
            </a:extLst>
          </p:cNvPr>
          <p:cNvSpPr txBox="1"/>
          <p:nvPr/>
        </p:nvSpPr>
        <p:spPr>
          <a:xfrm>
            <a:off x="7175399" y="1101686"/>
            <a:ext cx="3576918" cy="830997"/>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Section 1: </a:t>
            </a:r>
            <a:r>
              <a:rPr lang="en-US" sz="1600">
                <a:latin typeface="Arial" panose="020B0604020202020204" pitchFamily="34" charset="0"/>
                <a:cs typeface="Arial" panose="020B0604020202020204" pitchFamily="34" charset="0"/>
              </a:rPr>
              <a:t>Describe general processing and visualization guidelines for the application. </a:t>
            </a:r>
          </a:p>
        </p:txBody>
      </p:sp>
      <p:sp>
        <p:nvSpPr>
          <p:cNvPr id="15" name="TextBox 14">
            <a:extLst>
              <a:ext uri="{FF2B5EF4-FFF2-40B4-BE49-F238E27FC236}">
                <a16:creationId xmlns:a16="http://schemas.microsoft.com/office/drawing/2014/main" id="{D57EBEAD-AB6C-6D47-B7B9-64ABDDB19DD9}"/>
              </a:ext>
            </a:extLst>
          </p:cNvPr>
          <p:cNvSpPr txBox="1"/>
          <p:nvPr/>
        </p:nvSpPr>
        <p:spPr>
          <a:xfrm>
            <a:off x="7175399" y="2131526"/>
            <a:ext cx="4692345" cy="1815882"/>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Section 2: </a:t>
            </a:r>
            <a:r>
              <a:rPr lang="en-US" sz="1600">
                <a:latin typeface="Arial" panose="020B0604020202020204" pitchFamily="34" charset="0"/>
                <a:cs typeface="Arial" panose="020B0604020202020204" pitchFamily="34" charset="0"/>
              </a:rPr>
              <a:t>Introduce a SAR example and describe how to interpret and display. Here I can include different code cells to fill in depending on desired visualization.</a:t>
            </a:r>
          </a:p>
          <a:p>
            <a:r>
              <a:rPr lang="en-US" sz="1600" b="1" i="1">
                <a:latin typeface="Arial" panose="020B0604020202020204" pitchFamily="34" charset="0"/>
                <a:cs typeface="Arial" panose="020B0604020202020204" pitchFamily="34" charset="0"/>
              </a:rPr>
              <a:t>Visualizations could include: </a:t>
            </a:r>
          </a:p>
          <a:p>
            <a:r>
              <a:rPr lang="en-US" sz="1600" b="1" i="1">
                <a:latin typeface="Arial" panose="020B0604020202020204" pitchFamily="34" charset="0"/>
                <a:cs typeface="Arial" panose="020B0604020202020204" pitchFamily="34" charset="0"/>
              </a:rPr>
              <a:t>interactive maps/graphs, histograms, etc. of different data products</a:t>
            </a:r>
          </a:p>
        </p:txBody>
      </p:sp>
      <p:sp>
        <p:nvSpPr>
          <p:cNvPr id="16" name="TextBox 15">
            <a:extLst>
              <a:ext uri="{FF2B5EF4-FFF2-40B4-BE49-F238E27FC236}">
                <a16:creationId xmlns:a16="http://schemas.microsoft.com/office/drawing/2014/main" id="{FDACB223-98B0-1946-BB2E-342556E2EDFD}"/>
              </a:ext>
            </a:extLst>
          </p:cNvPr>
          <p:cNvSpPr txBox="1"/>
          <p:nvPr/>
        </p:nvSpPr>
        <p:spPr>
          <a:xfrm>
            <a:off x="7167769" y="4203609"/>
            <a:ext cx="5002189" cy="584775"/>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Section 3: </a:t>
            </a:r>
            <a:r>
              <a:rPr lang="en-US" sz="1600">
                <a:latin typeface="Arial" panose="020B0604020202020204" pitchFamily="34" charset="0"/>
                <a:cs typeface="Arial" panose="020B0604020202020204" pitchFamily="34" charset="0"/>
              </a:rPr>
              <a:t>Provide another example or elaborate on another method/visualization</a:t>
            </a:r>
          </a:p>
        </p:txBody>
      </p:sp>
      <p:cxnSp>
        <p:nvCxnSpPr>
          <p:cNvPr id="18" name="Straight Connector 17">
            <a:extLst>
              <a:ext uri="{FF2B5EF4-FFF2-40B4-BE49-F238E27FC236}">
                <a16:creationId xmlns:a16="http://schemas.microsoft.com/office/drawing/2014/main" id="{4707781E-1471-DC4B-9FBC-732C1C041C35}"/>
              </a:ext>
            </a:extLst>
          </p:cNvPr>
          <p:cNvCxnSpPr>
            <a:cxnSpLocks/>
          </p:cNvCxnSpPr>
          <p:nvPr/>
        </p:nvCxnSpPr>
        <p:spPr>
          <a:xfrm>
            <a:off x="0" y="2028684"/>
            <a:ext cx="12192000"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43B87C9-098D-5A43-9133-94DC937FF5AD}"/>
              </a:ext>
            </a:extLst>
          </p:cNvPr>
          <p:cNvCxnSpPr>
            <a:cxnSpLocks/>
          </p:cNvCxnSpPr>
          <p:nvPr/>
        </p:nvCxnSpPr>
        <p:spPr>
          <a:xfrm flipV="1">
            <a:off x="0" y="4157048"/>
            <a:ext cx="12192000" cy="34113"/>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A79512E-CC74-5449-A036-5BDD9249BDB2}"/>
              </a:ext>
            </a:extLst>
          </p:cNvPr>
          <p:cNvCxnSpPr>
            <a:cxnSpLocks/>
          </p:cNvCxnSpPr>
          <p:nvPr/>
        </p:nvCxnSpPr>
        <p:spPr>
          <a:xfrm flipV="1">
            <a:off x="45551" y="4756291"/>
            <a:ext cx="12192000" cy="34113"/>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8C784BF-9977-354B-A90D-A932CA198BE6}"/>
              </a:ext>
            </a:extLst>
          </p:cNvPr>
          <p:cNvSpPr txBox="1"/>
          <p:nvPr/>
        </p:nvSpPr>
        <p:spPr>
          <a:xfrm>
            <a:off x="7204221" y="4886405"/>
            <a:ext cx="4507881" cy="584775"/>
          </a:xfrm>
          <a:prstGeom prst="rect">
            <a:avLst/>
          </a:prstGeom>
          <a:noFill/>
        </p:spPr>
        <p:txBody>
          <a:bodyPr wrap="square" rtlCol="0">
            <a:spAutoFit/>
          </a:bodyPr>
          <a:lstStyle/>
          <a:p>
            <a:r>
              <a:rPr lang="en-US" sz="1600" b="1">
                <a:latin typeface="Arial" panose="020B0604020202020204" pitchFamily="34" charset="0"/>
                <a:cs typeface="Arial" panose="020B0604020202020204" pitchFamily="34" charset="0"/>
              </a:rPr>
              <a:t>Section 4: </a:t>
            </a:r>
            <a:r>
              <a:rPr lang="en-US" sz="1600">
                <a:latin typeface="Arial" panose="020B0604020202020204" pitchFamily="34" charset="0"/>
                <a:cs typeface="Arial" panose="020B0604020202020204" pitchFamily="34" charset="0"/>
              </a:rPr>
              <a:t>Provide links to relevant tutorials and resources. List references.</a:t>
            </a:r>
          </a:p>
        </p:txBody>
      </p:sp>
    </p:spTree>
    <p:extLst>
      <p:ext uri="{BB962C8B-B14F-4D97-AF65-F5344CB8AC3E}">
        <p14:creationId xmlns:p14="http://schemas.microsoft.com/office/powerpoint/2010/main" val="25041699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TotalTime>
  <Words>858</Words>
  <Application>Microsoft Macintosh PowerPoint</Application>
  <PresentationFormat>Widescreen</PresentationFormat>
  <Paragraphs>117</Paragraphs>
  <Slides>10</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SAR Exploration Notebooks</vt:lpstr>
      <vt:lpstr>SAR Exploration Notebooks</vt:lpstr>
      <vt:lpstr>GitHub Repo: https://github.jpl.nasa.gov/nspinto/rgb_fun/tree/development   </vt:lpstr>
      <vt:lpstr>PowerPoint Presentation</vt:lpstr>
      <vt:lpstr>Google Colab Notebook Template </vt:lpstr>
      <vt:lpstr>Google Colab Notebook: Fire Application Example </vt:lpstr>
      <vt:lpstr>PowerPoint Presentation</vt:lpstr>
      <vt:lpstr>PowerPoint Presentation</vt:lpstr>
      <vt:lpstr>Jupyter Notebook Template Content</vt:lpstr>
      <vt:lpstr>Example Notebook Layout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39</cp:revision>
  <dcterms:created xsi:type="dcterms:W3CDTF">2021-07-12T19:50:41Z</dcterms:created>
  <dcterms:modified xsi:type="dcterms:W3CDTF">2021-07-12T23:45:08Z</dcterms:modified>
</cp:coreProperties>
</file>

<file path=docProps/thumbnail.jpeg>
</file>